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7.jpg" ContentType="image/jpeg"/>
  <Override PartName="/ppt/notesSlides/notesSlide4.xml" ContentType="application/vnd.openxmlformats-officedocument.presentationml.notesSlide+xml"/>
  <Override PartName="/ppt/media/image9.jpg" ContentType="image/jpeg"/>
  <Override PartName="/ppt/media/image10.jpg" ContentType="image/jpeg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8.jpg" ContentType="image/jpeg"/>
  <Override PartName="/ppt/media/image19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1.jpg" ContentType="image/jpeg"/>
  <Override PartName="/ppt/notesSlides/notesSlide10.xml" ContentType="application/vnd.openxmlformats-officedocument.presentationml.notesSlide+xml"/>
  <Override PartName="/ppt/media/image24.jpg" ContentType="image/jpeg"/>
  <Override PartName="/ppt/media/image25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9" r:id="rId3"/>
    <p:sldId id="330" r:id="rId4"/>
    <p:sldId id="331" r:id="rId5"/>
    <p:sldId id="334" r:id="rId6"/>
    <p:sldId id="335" r:id="rId7"/>
    <p:sldId id="326" r:id="rId8"/>
    <p:sldId id="336" r:id="rId9"/>
    <p:sldId id="337" r:id="rId10"/>
    <p:sldId id="259" r:id="rId11"/>
    <p:sldId id="339" r:id="rId12"/>
    <p:sldId id="341" r:id="rId13"/>
    <p:sldId id="340" r:id="rId14"/>
    <p:sldId id="261" r:id="rId15"/>
    <p:sldId id="281" r:id="rId16"/>
    <p:sldId id="338" r:id="rId1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6AE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75462" autoAdjust="0"/>
  </p:normalViewPr>
  <p:slideViewPr>
    <p:cSldViewPr snapToGrid="0">
      <p:cViewPr varScale="1">
        <p:scale>
          <a:sx n="93" d="100"/>
          <a:sy n="93" d="100"/>
        </p:scale>
        <p:origin x="59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E3608-9A32-4E80-A76A-A576FE4D7DD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63BA47A-CCB0-477E-B3AD-FEB55F3E73E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>
              <a:solidFill>
                <a:srgbClr val="002060"/>
              </a:solidFill>
            </a:rPr>
            <a:t>Bone</a:t>
          </a:r>
          <a:r>
            <a:rPr lang="en-US" sz="3200" b="1" baseline="0" dirty="0">
              <a:solidFill>
                <a:srgbClr val="002060"/>
              </a:solidFill>
            </a:rPr>
            <a:t> health</a:t>
          </a:r>
          <a:endParaRPr lang="en-US" sz="3200" b="1" dirty="0">
            <a:solidFill>
              <a:srgbClr val="002060"/>
            </a:solidFill>
          </a:endParaRPr>
        </a:p>
      </dgm:t>
    </dgm:pt>
    <dgm:pt modelId="{D721AA09-348D-49A7-BB36-23806C53B4EB}" type="parTrans" cxnId="{E4718A32-5BB1-4200-9DB6-46DF82F6D22B}">
      <dgm:prSet/>
      <dgm:spPr/>
      <dgm:t>
        <a:bodyPr/>
        <a:lstStyle/>
        <a:p>
          <a:endParaRPr lang="th-TH"/>
        </a:p>
      </dgm:t>
    </dgm:pt>
    <dgm:pt modelId="{095F1886-2922-4AF8-B6D9-914DD6B4832F}" type="sibTrans" cxnId="{E4718A32-5BB1-4200-9DB6-46DF82F6D22B}">
      <dgm:prSet/>
      <dgm:spPr/>
      <dgm:t>
        <a:bodyPr/>
        <a:lstStyle/>
        <a:p>
          <a:endParaRPr lang="th-TH"/>
        </a:p>
      </dgm:t>
    </dgm:pt>
    <dgm:pt modelId="{D6D68481-C6B5-4634-BBC6-E69952B6698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u="none" dirty="0">
              <a:solidFill>
                <a:schemeClr val="tx1"/>
              </a:solidFill>
            </a:rPr>
            <a:t>Mental health issues </a:t>
          </a:r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dirty="0">
            <a:solidFill>
              <a:srgbClr val="002060"/>
            </a:solidFill>
          </a:endParaRPr>
        </a:p>
      </dgm:t>
    </dgm:pt>
    <dgm:pt modelId="{818DA47D-C551-4779-AAA8-4E4923294DDE}" type="parTrans" cxnId="{65F5104E-BCAE-4F0F-B760-DEA2E1BE6940}">
      <dgm:prSet/>
      <dgm:spPr/>
      <dgm:t>
        <a:bodyPr/>
        <a:lstStyle/>
        <a:p>
          <a:endParaRPr lang="th-TH"/>
        </a:p>
      </dgm:t>
    </dgm:pt>
    <dgm:pt modelId="{255805CB-6CDD-402C-8B50-249B05E7DA59}" type="sibTrans" cxnId="{65F5104E-BCAE-4F0F-B760-DEA2E1BE6940}">
      <dgm:prSet/>
      <dgm:spPr/>
      <dgm:t>
        <a:bodyPr/>
        <a:lstStyle/>
        <a:p>
          <a:endParaRPr lang="th-TH"/>
        </a:p>
      </dgm:t>
    </dgm:pt>
    <dgm:pt modelId="{75DDB245-D871-46F1-BF5C-4DC78112903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700" b="1" dirty="0">
              <a:solidFill>
                <a:srgbClr val="002060"/>
              </a:solidFill>
            </a:rPr>
            <a:t>Atherosclerosis Vascular Disease (AVD)</a:t>
          </a:r>
          <a:endParaRPr lang="th-TH" sz="2700" b="1" dirty="0">
            <a:solidFill>
              <a:srgbClr val="002060"/>
            </a:solidFill>
          </a:endParaRPr>
        </a:p>
      </dgm:t>
    </dgm:pt>
    <dgm:pt modelId="{0D796CB1-3559-4E96-A6D0-37B1FFA39A7F}" type="parTrans" cxnId="{8A4A9AE3-4704-4950-B988-9E0297AC8147}">
      <dgm:prSet/>
      <dgm:spPr/>
      <dgm:t>
        <a:bodyPr/>
        <a:lstStyle/>
        <a:p>
          <a:endParaRPr lang="th-TH"/>
        </a:p>
      </dgm:t>
    </dgm:pt>
    <dgm:pt modelId="{2FDD1451-11BA-4862-9CE1-5F0635E77BFA}" type="sibTrans" cxnId="{8A4A9AE3-4704-4950-B988-9E0297AC8147}">
      <dgm:prSet/>
      <dgm:spPr/>
      <dgm:t>
        <a:bodyPr/>
        <a:lstStyle/>
        <a:p>
          <a:endParaRPr lang="th-TH"/>
        </a:p>
      </dgm:t>
    </dgm:pt>
    <dgm:pt modelId="{702390B6-C215-4F45-BDD3-FB407B2A8A33}">
      <dgm:prSet custT="1"/>
      <dgm:spPr>
        <a:solidFill>
          <a:srgbClr val="B256AE"/>
        </a:solidFill>
      </dgm:spPr>
      <dgm:t>
        <a:bodyPr/>
        <a:lstStyle/>
        <a:p>
          <a:endParaRPr lang="en-US" sz="3100" b="1" u="none" dirty="0">
            <a:solidFill>
              <a:schemeClr val="tx1"/>
            </a:solidFill>
          </a:endParaRPr>
        </a:p>
      </dgm:t>
    </dgm:pt>
    <dgm:pt modelId="{994402B3-7D75-4867-87D6-5652B185C216}" type="parTrans" cxnId="{6DD90134-AB95-4CAC-BED2-8A97BD5922E2}">
      <dgm:prSet/>
      <dgm:spPr/>
      <dgm:t>
        <a:bodyPr/>
        <a:lstStyle/>
        <a:p>
          <a:endParaRPr lang="th-TH"/>
        </a:p>
      </dgm:t>
    </dgm:pt>
    <dgm:pt modelId="{B9D0D009-CFCA-4555-853C-514DF61C825E}" type="sibTrans" cxnId="{6DD90134-AB95-4CAC-BED2-8A97BD5922E2}">
      <dgm:prSet/>
      <dgm:spPr/>
      <dgm:t>
        <a:bodyPr/>
        <a:lstStyle/>
        <a:p>
          <a:endParaRPr lang="th-TH"/>
        </a:p>
      </dgm:t>
    </dgm:pt>
    <dgm:pt modelId="{59D18CAB-66BD-487B-B7FB-CD666D7A71F8}" type="pres">
      <dgm:prSet presAssocID="{BFEE3608-9A32-4E80-A76A-A576FE4D7DD8}" presName="compositeShape" presStyleCnt="0">
        <dgm:presLayoutVars>
          <dgm:chMax val="7"/>
          <dgm:dir/>
          <dgm:resizeHandles val="exact"/>
        </dgm:presLayoutVars>
      </dgm:prSet>
      <dgm:spPr/>
    </dgm:pt>
    <dgm:pt modelId="{7E86D69C-0BA8-4635-8D9D-C2DC0A38D577}" type="pres">
      <dgm:prSet presAssocID="{BFEE3608-9A32-4E80-A76A-A576FE4D7DD8}" presName="wedge1" presStyleLbl="node1" presStyleIdx="0" presStyleCnt="4" custScaleX="160164" custScaleY="99008" custLinFactNeighborX="447" custLinFactNeighborY="421"/>
      <dgm:spPr/>
      <dgm:t>
        <a:bodyPr/>
        <a:lstStyle/>
        <a:p>
          <a:endParaRPr lang="en-US"/>
        </a:p>
      </dgm:t>
    </dgm:pt>
    <dgm:pt modelId="{2F38950B-F712-46E1-B40C-397413A8C474}" type="pres">
      <dgm:prSet presAssocID="{BFEE3608-9A32-4E80-A76A-A576FE4D7DD8}" presName="dummy1a" presStyleCnt="0"/>
      <dgm:spPr/>
    </dgm:pt>
    <dgm:pt modelId="{118AA6B9-C2E3-4239-B633-259D0E23D2B2}" type="pres">
      <dgm:prSet presAssocID="{BFEE3608-9A32-4E80-A76A-A576FE4D7DD8}" presName="dummy1b" presStyleCnt="0"/>
      <dgm:spPr/>
    </dgm:pt>
    <dgm:pt modelId="{C179A326-2D3E-48B0-993F-FB92E1D9F69F}" type="pres">
      <dgm:prSet presAssocID="{BFEE3608-9A32-4E80-A76A-A576FE4D7DD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11A4D-963B-4BCC-8E5C-A8112231746C}" type="pres">
      <dgm:prSet presAssocID="{BFEE3608-9A32-4E80-A76A-A576FE4D7DD8}" presName="wedge2" presStyleLbl="node1" presStyleIdx="1" presStyleCnt="4" custScaleX="162247" custScaleY="119125" custLinFactNeighborX="1518" custLinFactNeighborY="957"/>
      <dgm:spPr/>
      <dgm:t>
        <a:bodyPr/>
        <a:lstStyle/>
        <a:p>
          <a:endParaRPr lang="en-US"/>
        </a:p>
      </dgm:t>
    </dgm:pt>
    <dgm:pt modelId="{DE804F7F-2C7E-4DF5-83C1-E42FDE3D2933}" type="pres">
      <dgm:prSet presAssocID="{BFEE3608-9A32-4E80-A76A-A576FE4D7DD8}" presName="dummy2a" presStyleCnt="0"/>
      <dgm:spPr/>
    </dgm:pt>
    <dgm:pt modelId="{0C7E57E5-5C0B-465F-8701-4400BB60EF6C}" type="pres">
      <dgm:prSet presAssocID="{BFEE3608-9A32-4E80-A76A-A576FE4D7DD8}" presName="dummy2b" presStyleCnt="0"/>
      <dgm:spPr/>
    </dgm:pt>
    <dgm:pt modelId="{5811A812-9B79-4745-AF2D-1F29E3F71ADD}" type="pres">
      <dgm:prSet presAssocID="{BFEE3608-9A32-4E80-A76A-A576FE4D7DD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9D28E-C336-4FBF-943A-FEE16629F0D4}" type="pres">
      <dgm:prSet presAssocID="{BFEE3608-9A32-4E80-A76A-A576FE4D7DD8}" presName="wedge3" presStyleLbl="node1" presStyleIdx="2" presStyleCnt="4" custScaleX="162125" custScaleY="107160"/>
      <dgm:spPr/>
      <dgm:t>
        <a:bodyPr/>
        <a:lstStyle/>
        <a:p>
          <a:endParaRPr lang="en-US"/>
        </a:p>
      </dgm:t>
    </dgm:pt>
    <dgm:pt modelId="{2FAAFDC2-02A1-4AAF-B1EC-B27B5BE3C412}" type="pres">
      <dgm:prSet presAssocID="{BFEE3608-9A32-4E80-A76A-A576FE4D7DD8}" presName="dummy3a" presStyleCnt="0"/>
      <dgm:spPr/>
    </dgm:pt>
    <dgm:pt modelId="{BA1F185A-C339-40AD-A473-14C892B0F702}" type="pres">
      <dgm:prSet presAssocID="{BFEE3608-9A32-4E80-A76A-A576FE4D7DD8}" presName="dummy3b" presStyleCnt="0"/>
      <dgm:spPr/>
    </dgm:pt>
    <dgm:pt modelId="{88864F40-D8B1-4B01-873D-9C1B20F4DE3F}" type="pres">
      <dgm:prSet presAssocID="{BFEE3608-9A32-4E80-A76A-A576FE4D7DD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E556E-B32C-4100-A66F-CBBC7972F62D}" type="pres">
      <dgm:prSet presAssocID="{BFEE3608-9A32-4E80-A76A-A576FE4D7DD8}" presName="wedge4" presStyleLbl="node1" presStyleIdx="3" presStyleCnt="4" custScaleX="169065"/>
      <dgm:spPr/>
      <dgm:t>
        <a:bodyPr/>
        <a:lstStyle/>
        <a:p>
          <a:endParaRPr lang="en-US"/>
        </a:p>
      </dgm:t>
    </dgm:pt>
    <dgm:pt modelId="{B5591D61-BF10-4B7F-9743-E104264CF831}" type="pres">
      <dgm:prSet presAssocID="{BFEE3608-9A32-4E80-A76A-A576FE4D7DD8}" presName="dummy4a" presStyleCnt="0"/>
      <dgm:spPr/>
    </dgm:pt>
    <dgm:pt modelId="{FA7F72D5-1007-4E4B-804C-37207CE22401}" type="pres">
      <dgm:prSet presAssocID="{BFEE3608-9A32-4E80-A76A-A576FE4D7DD8}" presName="dummy4b" presStyleCnt="0"/>
      <dgm:spPr/>
    </dgm:pt>
    <dgm:pt modelId="{79C65702-CBBA-42BC-9E14-0D443C2D47E6}" type="pres">
      <dgm:prSet presAssocID="{BFEE3608-9A32-4E80-A76A-A576FE4D7DD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4796A-E99F-4952-B618-AFE4750BEA70}" type="pres">
      <dgm:prSet presAssocID="{095F1886-2922-4AF8-B6D9-914DD6B4832F}" presName="arrowWedge1" presStyleLbl="fgSibTrans2D1" presStyleIdx="0" presStyleCnt="4" custScaleX="139742" custLinFactNeighborX="3489" custLinFactNeighborY="-647"/>
      <dgm:spPr/>
    </dgm:pt>
    <dgm:pt modelId="{3AD1173A-824D-40D7-9441-3CB7B2D601FA}" type="pres">
      <dgm:prSet presAssocID="{B9D0D009-CFCA-4555-853C-514DF61C825E}" presName="arrowWedge2" presStyleLbl="fgSibTrans2D1" presStyleIdx="1" presStyleCnt="4" custScaleX="144494" custLinFactNeighborX="1943" custLinFactNeighborY="4003"/>
      <dgm:spPr/>
    </dgm:pt>
    <dgm:pt modelId="{7651C2C0-9111-4502-B376-D5D0AA8A86CC}" type="pres">
      <dgm:prSet presAssocID="{255805CB-6CDD-402C-8B50-249B05E7DA59}" presName="arrowWedge3" presStyleLbl="fgSibTrans2D1" presStyleIdx="2" presStyleCnt="4" custScaleX="147391" custLinFactNeighborX="-524" custLinFactNeighborY="5405"/>
      <dgm:spPr/>
    </dgm:pt>
    <dgm:pt modelId="{6DA19FDF-32FD-4692-B6B5-26E5FDF7B124}" type="pres">
      <dgm:prSet presAssocID="{2FDD1451-11BA-4862-9CE1-5F0635E77BFA}" presName="arrowWedge4" presStyleLbl="fgSibTrans2D1" presStyleIdx="3" presStyleCnt="4" custScaleX="147948" custLinFactNeighborX="-4543" custLinFactNeighborY="-268"/>
      <dgm:spPr/>
    </dgm:pt>
  </dgm:ptLst>
  <dgm:cxnLst>
    <dgm:cxn modelId="{2E7659CD-EF11-47F8-B9BF-2BC892008E4C}" type="presOf" srcId="{BFEE3608-9A32-4E80-A76A-A576FE4D7DD8}" destId="{59D18CAB-66BD-487B-B7FB-CD666D7A71F8}" srcOrd="0" destOrd="0" presId="urn:microsoft.com/office/officeart/2005/8/layout/cycle8"/>
    <dgm:cxn modelId="{65F5104E-BCAE-4F0F-B760-DEA2E1BE6940}" srcId="{BFEE3608-9A32-4E80-A76A-A576FE4D7DD8}" destId="{D6D68481-C6B5-4634-BBC6-E69952B6698E}" srcOrd="2" destOrd="0" parTransId="{818DA47D-C551-4779-AAA8-4E4923294DDE}" sibTransId="{255805CB-6CDD-402C-8B50-249B05E7DA59}"/>
    <dgm:cxn modelId="{6DD90134-AB95-4CAC-BED2-8A97BD5922E2}" srcId="{BFEE3608-9A32-4E80-A76A-A576FE4D7DD8}" destId="{702390B6-C215-4F45-BDD3-FB407B2A8A33}" srcOrd="1" destOrd="0" parTransId="{994402B3-7D75-4867-87D6-5652B185C216}" sibTransId="{B9D0D009-CFCA-4555-853C-514DF61C825E}"/>
    <dgm:cxn modelId="{C83D1D2A-A1E2-4EC3-868A-C7397A8D1E88}" type="presOf" srcId="{75DDB245-D871-46F1-BF5C-4DC781129030}" destId="{AF2E556E-B32C-4100-A66F-CBBC7972F62D}" srcOrd="0" destOrd="0" presId="urn:microsoft.com/office/officeart/2005/8/layout/cycle8"/>
    <dgm:cxn modelId="{D5AD620A-9932-46A7-96EF-894215A391F2}" type="presOf" srcId="{F63BA47A-CCB0-477E-B3AD-FEB55F3E73E3}" destId="{7E86D69C-0BA8-4635-8D9D-C2DC0A38D577}" srcOrd="0" destOrd="0" presId="urn:microsoft.com/office/officeart/2005/8/layout/cycle8"/>
    <dgm:cxn modelId="{8A4A9AE3-4704-4950-B988-9E0297AC8147}" srcId="{BFEE3608-9A32-4E80-A76A-A576FE4D7DD8}" destId="{75DDB245-D871-46F1-BF5C-4DC781129030}" srcOrd="3" destOrd="0" parTransId="{0D796CB1-3559-4E96-A6D0-37B1FFA39A7F}" sibTransId="{2FDD1451-11BA-4862-9CE1-5F0635E77BFA}"/>
    <dgm:cxn modelId="{86F06AD5-54DF-4EB2-A814-616AC9CA49F0}" type="presOf" srcId="{75DDB245-D871-46F1-BF5C-4DC781129030}" destId="{79C65702-CBBA-42BC-9E14-0D443C2D47E6}" srcOrd="1" destOrd="0" presId="urn:microsoft.com/office/officeart/2005/8/layout/cycle8"/>
    <dgm:cxn modelId="{94F01E0C-CB10-49B6-B8E8-FB8A60C3CAEE}" type="presOf" srcId="{F63BA47A-CCB0-477E-B3AD-FEB55F3E73E3}" destId="{C179A326-2D3E-48B0-993F-FB92E1D9F69F}" srcOrd="1" destOrd="0" presId="urn:microsoft.com/office/officeart/2005/8/layout/cycle8"/>
    <dgm:cxn modelId="{50033D86-93CC-48FF-AF85-17D97ACF2D1C}" type="presOf" srcId="{702390B6-C215-4F45-BDD3-FB407B2A8A33}" destId="{5811A812-9B79-4745-AF2D-1F29E3F71ADD}" srcOrd="1" destOrd="0" presId="urn:microsoft.com/office/officeart/2005/8/layout/cycle8"/>
    <dgm:cxn modelId="{28B5DFCB-E856-4985-B640-BABCBA297AC6}" type="presOf" srcId="{702390B6-C215-4F45-BDD3-FB407B2A8A33}" destId="{15F11A4D-963B-4BCC-8E5C-A8112231746C}" srcOrd="0" destOrd="0" presId="urn:microsoft.com/office/officeart/2005/8/layout/cycle8"/>
    <dgm:cxn modelId="{0517F5AD-02F3-4CB0-85ED-7541461CA329}" type="presOf" srcId="{D6D68481-C6B5-4634-BBC6-E69952B6698E}" destId="{F709D28E-C336-4FBF-943A-FEE16629F0D4}" srcOrd="0" destOrd="0" presId="urn:microsoft.com/office/officeart/2005/8/layout/cycle8"/>
    <dgm:cxn modelId="{E4718A32-5BB1-4200-9DB6-46DF82F6D22B}" srcId="{BFEE3608-9A32-4E80-A76A-A576FE4D7DD8}" destId="{F63BA47A-CCB0-477E-B3AD-FEB55F3E73E3}" srcOrd="0" destOrd="0" parTransId="{D721AA09-348D-49A7-BB36-23806C53B4EB}" sibTransId="{095F1886-2922-4AF8-B6D9-914DD6B4832F}"/>
    <dgm:cxn modelId="{090343E7-D2B6-4D0F-B2FF-EBDD9F2C7990}" type="presOf" srcId="{D6D68481-C6B5-4634-BBC6-E69952B6698E}" destId="{88864F40-D8B1-4B01-873D-9C1B20F4DE3F}" srcOrd="1" destOrd="0" presId="urn:microsoft.com/office/officeart/2005/8/layout/cycle8"/>
    <dgm:cxn modelId="{5F9FE89E-0E0A-42BB-998C-726EEF056974}" type="presParOf" srcId="{59D18CAB-66BD-487B-B7FB-CD666D7A71F8}" destId="{7E86D69C-0BA8-4635-8D9D-C2DC0A38D577}" srcOrd="0" destOrd="0" presId="urn:microsoft.com/office/officeart/2005/8/layout/cycle8"/>
    <dgm:cxn modelId="{BD323CF0-B1A7-4CE7-916D-1250921F5AAA}" type="presParOf" srcId="{59D18CAB-66BD-487B-B7FB-CD666D7A71F8}" destId="{2F38950B-F712-46E1-B40C-397413A8C474}" srcOrd="1" destOrd="0" presId="urn:microsoft.com/office/officeart/2005/8/layout/cycle8"/>
    <dgm:cxn modelId="{4CB54439-544B-451F-9B7A-3EAC16A44BE5}" type="presParOf" srcId="{59D18CAB-66BD-487B-B7FB-CD666D7A71F8}" destId="{118AA6B9-C2E3-4239-B633-259D0E23D2B2}" srcOrd="2" destOrd="0" presId="urn:microsoft.com/office/officeart/2005/8/layout/cycle8"/>
    <dgm:cxn modelId="{01967360-E977-430C-806D-987CB58AC63F}" type="presParOf" srcId="{59D18CAB-66BD-487B-B7FB-CD666D7A71F8}" destId="{C179A326-2D3E-48B0-993F-FB92E1D9F69F}" srcOrd="3" destOrd="0" presId="urn:microsoft.com/office/officeart/2005/8/layout/cycle8"/>
    <dgm:cxn modelId="{739E1D10-64CD-461F-99CB-423649BD0BA9}" type="presParOf" srcId="{59D18CAB-66BD-487B-B7FB-CD666D7A71F8}" destId="{15F11A4D-963B-4BCC-8E5C-A8112231746C}" srcOrd="4" destOrd="0" presId="urn:microsoft.com/office/officeart/2005/8/layout/cycle8"/>
    <dgm:cxn modelId="{5B678C14-56D5-496E-B7AB-D55315424805}" type="presParOf" srcId="{59D18CAB-66BD-487B-B7FB-CD666D7A71F8}" destId="{DE804F7F-2C7E-4DF5-83C1-E42FDE3D2933}" srcOrd="5" destOrd="0" presId="urn:microsoft.com/office/officeart/2005/8/layout/cycle8"/>
    <dgm:cxn modelId="{CA7C15C1-7F5E-4CB5-8536-1D7557396202}" type="presParOf" srcId="{59D18CAB-66BD-487B-B7FB-CD666D7A71F8}" destId="{0C7E57E5-5C0B-465F-8701-4400BB60EF6C}" srcOrd="6" destOrd="0" presId="urn:microsoft.com/office/officeart/2005/8/layout/cycle8"/>
    <dgm:cxn modelId="{52EE2558-8A5B-498C-ABE7-CC38BA968D6F}" type="presParOf" srcId="{59D18CAB-66BD-487B-B7FB-CD666D7A71F8}" destId="{5811A812-9B79-4745-AF2D-1F29E3F71ADD}" srcOrd="7" destOrd="0" presId="urn:microsoft.com/office/officeart/2005/8/layout/cycle8"/>
    <dgm:cxn modelId="{E83BC376-6785-4DCD-8A47-699249851F6A}" type="presParOf" srcId="{59D18CAB-66BD-487B-B7FB-CD666D7A71F8}" destId="{F709D28E-C336-4FBF-943A-FEE16629F0D4}" srcOrd="8" destOrd="0" presId="urn:microsoft.com/office/officeart/2005/8/layout/cycle8"/>
    <dgm:cxn modelId="{57F1BE5A-A8B2-4466-9A56-4B4D62C65460}" type="presParOf" srcId="{59D18CAB-66BD-487B-B7FB-CD666D7A71F8}" destId="{2FAAFDC2-02A1-4AAF-B1EC-B27B5BE3C412}" srcOrd="9" destOrd="0" presId="urn:microsoft.com/office/officeart/2005/8/layout/cycle8"/>
    <dgm:cxn modelId="{6F3C5628-86D7-4EC9-B1E0-88C23BEC9402}" type="presParOf" srcId="{59D18CAB-66BD-487B-B7FB-CD666D7A71F8}" destId="{BA1F185A-C339-40AD-A473-14C892B0F702}" srcOrd="10" destOrd="0" presId="urn:microsoft.com/office/officeart/2005/8/layout/cycle8"/>
    <dgm:cxn modelId="{9DC4602F-0C19-4B10-A541-C15718F1D3A2}" type="presParOf" srcId="{59D18CAB-66BD-487B-B7FB-CD666D7A71F8}" destId="{88864F40-D8B1-4B01-873D-9C1B20F4DE3F}" srcOrd="11" destOrd="0" presId="urn:microsoft.com/office/officeart/2005/8/layout/cycle8"/>
    <dgm:cxn modelId="{5A836031-12EC-4E96-B283-F07548383B13}" type="presParOf" srcId="{59D18CAB-66BD-487B-B7FB-CD666D7A71F8}" destId="{AF2E556E-B32C-4100-A66F-CBBC7972F62D}" srcOrd="12" destOrd="0" presId="urn:microsoft.com/office/officeart/2005/8/layout/cycle8"/>
    <dgm:cxn modelId="{32E924FD-B1DB-441F-943D-C38C86108C40}" type="presParOf" srcId="{59D18CAB-66BD-487B-B7FB-CD666D7A71F8}" destId="{B5591D61-BF10-4B7F-9743-E104264CF831}" srcOrd="13" destOrd="0" presId="urn:microsoft.com/office/officeart/2005/8/layout/cycle8"/>
    <dgm:cxn modelId="{B5FA3E99-A272-4A81-979D-FDE907AF51AD}" type="presParOf" srcId="{59D18CAB-66BD-487B-B7FB-CD666D7A71F8}" destId="{FA7F72D5-1007-4E4B-804C-37207CE22401}" srcOrd="14" destOrd="0" presId="urn:microsoft.com/office/officeart/2005/8/layout/cycle8"/>
    <dgm:cxn modelId="{41503D77-A4C3-4912-A2AD-F0314B7C6463}" type="presParOf" srcId="{59D18CAB-66BD-487B-B7FB-CD666D7A71F8}" destId="{79C65702-CBBA-42BC-9E14-0D443C2D47E6}" srcOrd="15" destOrd="0" presId="urn:microsoft.com/office/officeart/2005/8/layout/cycle8"/>
    <dgm:cxn modelId="{D4C9DFD2-EC2A-453B-BC6F-EEE47277357E}" type="presParOf" srcId="{59D18CAB-66BD-487B-B7FB-CD666D7A71F8}" destId="{8024796A-E99F-4952-B618-AFE4750BEA70}" srcOrd="16" destOrd="0" presId="urn:microsoft.com/office/officeart/2005/8/layout/cycle8"/>
    <dgm:cxn modelId="{2DA8388B-9E5D-467F-A1AA-508E2EF907B4}" type="presParOf" srcId="{59D18CAB-66BD-487B-B7FB-CD666D7A71F8}" destId="{3AD1173A-824D-40D7-9441-3CB7B2D601FA}" srcOrd="17" destOrd="0" presId="urn:microsoft.com/office/officeart/2005/8/layout/cycle8"/>
    <dgm:cxn modelId="{719A23CA-E0F0-4B65-A186-647896A4283F}" type="presParOf" srcId="{59D18CAB-66BD-487B-B7FB-CD666D7A71F8}" destId="{7651C2C0-9111-4502-B376-D5D0AA8A86CC}" srcOrd="18" destOrd="0" presId="urn:microsoft.com/office/officeart/2005/8/layout/cycle8"/>
    <dgm:cxn modelId="{16A89038-AFDE-4CB6-970C-2CE039231D01}" type="presParOf" srcId="{59D18CAB-66BD-487B-B7FB-CD666D7A71F8}" destId="{6DA19FDF-32FD-4692-B6B5-26E5FDF7B12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F2A68-C982-4148-A68D-4B540ACCB2F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E7018D7-9E55-49A9-956D-B99824974894}">
      <dgm:prSet phldrT="[Text]" custT="1"/>
      <dgm:spPr/>
      <dgm:t>
        <a:bodyPr/>
        <a:lstStyle/>
        <a:p>
          <a:r>
            <a:rPr lang="en-US" sz="2400" b="1" dirty="0"/>
            <a:t>Accelerated atherosclerosis </a:t>
          </a:r>
          <a:endParaRPr lang="th-TH" sz="2400" b="1" dirty="0"/>
        </a:p>
      </dgm:t>
    </dgm:pt>
    <dgm:pt modelId="{24C8537B-BD19-4D94-9889-B1BA4EA00CDB}" type="parTrans" cxnId="{72D627CC-3019-4A8E-8D32-904F18B83CF6}">
      <dgm:prSet/>
      <dgm:spPr/>
      <dgm:t>
        <a:bodyPr/>
        <a:lstStyle/>
        <a:p>
          <a:endParaRPr lang="th-TH"/>
        </a:p>
      </dgm:t>
    </dgm:pt>
    <dgm:pt modelId="{4946A7DA-6FEB-4FEF-8F2C-66699B089771}" type="sibTrans" cxnId="{72D627CC-3019-4A8E-8D32-904F18B83CF6}">
      <dgm:prSet/>
      <dgm:spPr/>
      <dgm:t>
        <a:bodyPr/>
        <a:lstStyle/>
        <a:p>
          <a:endParaRPr lang="th-TH"/>
        </a:p>
      </dgm:t>
    </dgm:pt>
    <dgm:pt modelId="{624EE82F-8919-457F-98D2-985D751E828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Endothelial dysfunction </a:t>
          </a:r>
          <a:endParaRPr lang="th-TH" sz="2400" dirty="0"/>
        </a:p>
      </dgm:t>
    </dgm:pt>
    <dgm:pt modelId="{DF3E0C94-7980-4727-9E4C-DC608170E2EC}" type="parTrans" cxnId="{9D2E3E0A-298A-4D69-98B8-2C8621793A69}">
      <dgm:prSet/>
      <dgm:spPr/>
      <dgm:t>
        <a:bodyPr/>
        <a:lstStyle/>
        <a:p>
          <a:endParaRPr lang="th-TH"/>
        </a:p>
      </dgm:t>
    </dgm:pt>
    <dgm:pt modelId="{8067EBCC-4E1A-4233-AEBC-33E57BCCF357}" type="sibTrans" cxnId="{9D2E3E0A-298A-4D69-98B8-2C8621793A69}">
      <dgm:prSet/>
      <dgm:spPr/>
      <dgm:t>
        <a:bodyPr/>
        <a:lstStyle/>
        <a:p>
          <a:endParaRPr lang="th-TH"/>
        </a:p>
      </dgm:t>
    </dgm:pt>
    <dgm:pt modelId="{31568A9C-00EA-4C67-8952-7369A5FCAD6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Increase arterial inflammation </a:t>
          </a:r>
          <a:endParaRPr lang="th-TH" sz="2400" dirty="0"/>
        </a:p>
      </dgm:t>
    </dgm:pt>
    <dgm:pt modelId="{DE9C3A95-A244-4ABA-B6A3-6B553F6B91A8}" type="parTrans" cxnId="{E164E06D-BF25-43A2-9265-D16F98B1E593}">
      <dgm:prSet/>
      <dgm:spPr/>
      <dgm:t>
        <a:bodyPr/>
        <a:lstStyle/>
        <a:p>
          <a:endParaRPr lang="th-TH"/>
        </a:p>
      </dgm:t>
    </dgm:pt>
    <dgm:pt modelId="{E860EFBC-A30E-413D-8BDB-878E7D16BA10}" type="sibTrans" cxnId="{E164E06D-BF25-43A2-9265-D16F98B1E593}">
      <dgm:prSet/>
      <dgm:spPr/>
      <dgm:t>
        <a:bodyPr/>
        <a:lstStyle/>
        <a:p>
          <a:endParaRPr lang="th-TH"/>
        </a:p>
      </dgm:t>
    </dgm:pt>
    <dgm:pt modelId="{121B3C05-AC91-4799-856D-DA6E5240087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Obesity* </a:t>
          </a:r>
          <a:endParaRPr lang="th-TH" sz="2200" b="1" dirty="0">
            <a:solidFill>
              <a:schemeClr val="tx1"/>
            </a:solidFill>
          </a:endParaRPr>
        </a:p>
      </dgm:t>
    </dgm:pt>
    <dgm:pt modelId="{C9FF5443-ED65-48A0-A0B1-8F7B418BCF1D}" type="parTrans" cxnId="{D4AB6F76-3BC9-44D5-97DB-16ED2776B0E9}">
      <dgm:prSet/>
      <dgm:spPr/>
      <dgm:t>
        <a:bodyPr/>
        <a:lstStyle/>
        <a:p>
          <a:endParaRPr lang="th-TH"/>
        </a:p>
      </dgm:t>
    </dgm:pt>
    <dgm:pt modelId="{B3F906CA-5718-478D-B7DB-1C93FA33570B}" type="sibTrans" cxnId="{D4AB6F76-3BC9-44D5-97DB-16ED2776B0E9}">
      <dgm:prSet/>
      <dgm:spPr/>
      <dgm:t>
        <a:bodyPr/>
        <a:lstStyle/>
        <a:p>
          <a:endParaRPr lang="th-TH"/>
        </a:p>
      </dgm:t>
    </dgm:pt>
    <dgm:pt modelId="{92496605-CD7F-4BB4-8AF0-32634EDE488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Smoking </a:t>
          </a:r>
          <a:endParaRPr lang="th-TH" sz="2200" b="1" dirty="0">
            <a:solidFill>
              <a:schemeClr val="tx1"/>
            </a:solidFill>
          </a:endParaRPr>
        </a:p>
      </dgm:t>
    </dgm:pt>
    <dgm:pt modelId="{B23D9CDA-8455-4ECC-918D-63EC99810B73}" type="parTrans" cxnId="{EFCD10D3-04DB-492F-8601-3580B41B01ED}">
      <dgm:prSet/>
      <dgm:spPr/>
      <dgm:t>
        <a:bodyPr/>
        <a:lstStyle/>
        <a:p>
          <a:endParaRPr lang="th-TH"/>
        </a:p>
      </dgm:t>
    </dgm:pt>
    <dgm:pt modelId="{1493A200-8928-417D-A810-E0230718DD0D}" type="sibTrans" cxnId="{EFCD10D3-04DB-492F-8601-3580B41B01ED}">
      <dgm:prSet/>
      <dgm:spPr/>
      <dgm:t>
        <a:bodyPr/>
        <a:lstStyle/>
        <a:p>
          <a:endParaRPr lang="th-TH"/>
        </a:p>
      </dgm:t>
    </dgm:pt>
    <dgm:pt modelId="{D28E5CD4-EC24-497E-8214-A460844053B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Dyslipidemia** </a:t>
          </a:r>
          <a:endParaRPr lang="th-TH" sz="2200" b="1" dirty="0">
            <a:solidFill>
              <a:schemeClr val="tx1"/>
            </a:solidFill>
          </a:endParaRPr>
        </a:p>
      </dgm:t>
    </dgm:pt>
    <dgm:pt modelId="{337F4C30-C364-4C5F-AE74-814E58679E80}" type="parTrans" cxnId="{4A54C184-4FBF-4697-A284-04ED701B07DA}">
      <dgm:prSet/>
      <dgm:spPr/>
      <dgm:t>
        <a:bodyPr/>
        <a:lstStyle/>
        <a:p>
          <a:endParaRPr lang="th-TH"/>
        </a:p>
      </dgm:t>
    </dgm:pt>
    <dgm:pt modelId="{EAAAAE5F-D010-4E39-9617-E3A59BE4D1C0}" type="sibTrans" cxnId="{4A54C184-4FBF-4697-A284-04ED701B07DA}">
      <dgm:prSet/>
      <dgm:spPr/>
      <dgm:t>
        <a:bodyPr/>
        <a:lstStyle/>
        <a:p>
          <a:endParaRPr lang="th-TH"/>
        </a:p>
      </dgm:t>
    </dgm:pt>
    <dgm:pt modelId="{CE0759A3-280B-4C03-BA80-D65E042A095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Hyperglycemia</a:t>
          </a:r>
          <a:endParaRPr lang="th-TH" sz="2200" b="1" dirty="0">
            <a:solidFill>
              <a:schemeClr val="tx1"/>
            </a:solidFill>
          </a:endParaRPr>
        </a:p>
      </dgm:t>
    </dgm:pt>
    <dgm:pt modelId="{7EA4DA1B-5DEB-4010-9AC3-AB94061A13A3}" type="parTrans" cxnId="{63B78D83-9B7C-425E-ABB1-1B8C4C1F0275}">
      <dgm:prSet/>
      <dgm:spPr/>
      <dgm:t>
        <a:bodyPr/>
        <a:lstStyle/>
        <a:p>
          <a:endParaRPr lang="th-TH"/>
        </a:p>
      </dgm:t>
    </dgm:pt>
    <dgm:pt modelId="{28941FE9-FA35-4054-B424-CB0D64F88D62}" type="sibTrans" cxnId="{63B78D83-9B7C-425E-ABB1-1B8C4C1F0275}">
      <dgm:prSet/>
      <dgm:spPr/>
      <dgm:t>
        <a:bodyPr/>
        <a:lstStyle/>
        <a:p>
          <a:endParaRPr lang="th-TH"/>
        </a:p>
      </dgm:t>
    </dgm:pt>
    <dgm:pt modelId="{60F4A225-005C-4B4A-B9A9-82E00E31D93A}">
      <dgm:prSet phldrT="[Text]" custT="1"/>
      <dgm:spPr/>
      <dgm:t>
        <a:bodyPr/>
        <a:lstStyle/>
        <a:p>
          <a:r>
            <a:rPr lang="en-US" sz="2400" b="1" dirty="0"/>
            <a:t>Traditional risk factors</a:t>
          </a:r>
          <a:r>
            <a:rPr lang="en-US" sz="2400" baseline="30000" dirty="0"/>
            <a:t>3</a:t>
          </a:r>
          <a:r>
            <a:rPr lang="en-US" sz="2400" b="1" dirty="0"/>
            <a:t> </a:t>
          </a:r>
          <a:endParaRPr lang="th-TH" sz="2400" b="1" dirty="0"/>
        </a:p>
      </dgm:t>
    </dgm:pt>
    <dgm:pt modelId="{3632B4CD-280F-4947-8667-47E34695A782}" type="sibTrans" cxnId="{76630DD0-93E8-4F37-B862-F76AAF00140F}">
      <dgm:prSet/>
      <dgm:spPr/>
      <dgm:t>
        <a:bodyPr/>
        <a:lstStyle/>
        <a:p>
          <a:endParaRPr lang="th-TH"/>
        </a:p>
      </dgm:t>
    </dgm:pt>
    <dgm:pt modelId="{B5D1B3E7-4B21-4C58-8C55-E8C964CF2645}" type="parTrans" cxnId="{76630DD0-93E8-4F37-B862-F76AAF00140F}">
      <dgm:prSet/>
      <dgm:spPr/>
      <dgm:t>
        <a:bodyPr/>
        <a:lstStyle/>
        <a:p>
          <a:endParaRPr lang="th-TH"/>
        </a:p>
      </dgm:t>
    </dgm:pt>
    <dgm:pt modelId="{F8027F8F-7CE2-4F02-ABE5-9B9FAA41B93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Hypertension </a:t>
          </a:r>
          <a:endParaRPr lang="th-TH" sz="2200" b="1" dirty="0">
            <a:solidFill>
              <a:schemeClr val="tx1"/>
            </a:solidFill>
          </a:endParaRPr>
        </a:p>
      </dgm:t>
    </dgm:pt>
    <dgm:pt modelId="{D14EC9EC-B286-413C-9819-936B277CCAAB}" type="parTrans" cxnId="{754C971C-2331-4D09-AE69-A2ABB890E4BD}">
      <dgm:prSet/>
      <dgm:spPr/>
      <dgm:t>
        <a:bodyPr/>
        <a:lstStyle/>
        <a:p>
          <a:endParaRPr lang="th-TH"/>
        </a:p>
      </dgm:t>
    </dgm:pt>
    <dgm:pt modelId="{05114B60-E396-49C3-B162-99D384B668A1}" type="sibTrans" cxnId="{754C971C-2331-4D09-AE69-A2ABB890E4BD}">
      <dgm:prSet/>
      <dgm:spPr/>
      <dgm:t>
        <a:bodyPr/>
        <a:lstStyle/>
        <a:p>
          <a:endParaRPr lang="th-TH"/>
        </a:p>
      </dgm:t>
    </dgm:pt>
    <dgm:pt modelId="{793434B5-6EBF-43E9-9AF3-EB5F7CAAB3A1}" type="pres">
      <dgm:prSet presAssocID="{7D6F2A68-C982-4148-A68D-4B540ACCB2F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337D09-9DF9-4A75-8653-7CF9F9B23271}" type="pres">
      <dgm:prSet presAssocID="{1E7018D7-9E55-49A9-956D-B99824974894}" presName="compNode" presStyleCnt="0"/>
      <dgm:spPr/>
    </dgm:pt>
    <dgm:pt modelId="{D251CAA5-EBD6-4B21-9269-DCC0A87C96A8}" type="pres">
      <dgm:prSet presAssocID="{1E7018D7-9E55-49A9-956D-B99824974894}" presName="aNode" presStyleLbl="bgShp" presStyleIdx="0" presStyleCnt="2" custScaleY="76932" custLinFactNeighborX="-1314" custLinFactNeighborY="-12644"/>
      <dgm:spPr/>
      <dgm:t>
        <a:bodyPr/>
        <a:lstStyle/>
        <a:p>
          <a:endParaRPr lang="en-US"/>
        </a:p>
      </dgm:t>
    </dgm:pt>
    <dgm:pt modelId="{57930034-12EC-4637-A2A4-30114094EA0D}" type="pres">
      <dgm:prSet presAssocID="{1E7018D7-9E55-49A9-956D-B99824974894}" presName="textNode" presStyleLbl="bgShp" presStyleIdx="0" presStyleCnt="2"/>
      <dgm:spPr/>
      <dgm:t>
        <a:bodyPr/>
        <a:lstStyle/>
        <a:p>
          <a:endParaRPr lang="en-US"/>
        </a:p>
      </dgm:t>
    </dgm:pt>
    <dgm:pt modelId="{30B6551B-4681-4E24-9647-2CC15E712236}" type="pres">
      <dgm:prSet presAssocID="{1E7018D7-9E55-49A9-956D-B99824974894}" presName="compChildNode" presStyleCnt="0"/>
      <dgm:spPr/>
    </dgm:pt>
    <dgm:pt modelId="{59284222-D608-4579-8B6A-57FF56AE7395}" type="pres">
      <dgm:prSet presAssocID="{1E7018D7-9E55-49A9-956D-B99824974894}" presName="theInnerList" presStyleCnt="0"/>
      <dgm:spPr/>
    </dgm:pt>
    <dgm:pt modelId="{9391D666-7D93-4CE8-B22A-FB39A41909EC}" type="pres">
      <dgm:prSet presAssocID="{624EE82F-8919-457F-98D2-985D751E8281}" presName="childNode" presStyleLbl="node1" presStyleIdx="0" presStyleCnt="7" custScaleX="128906" custScaleY="34922" custLinFactNeighborX="-2695" custLinFactNeighborY="-6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1C08C-2B60-4F9D-88D2-B4736634B44B}" type="pres">
      <dgm:prSet presAssocID="{624EE82F-8919-457F-98D2-985D751E8281}" presName="aSpace2" presStyleCnt="0"/>
      <dgm:spPr/>
    </dgm:pt>
    <dgm:pt modelId="{C3759B2F-DEA4-4988-9DAA-6A752241FB49}" type="pres">
      <dgm:prSet presAssocID="{31568A9C-00EA-4C67-8952-7369A5FCAD67}" presName="childNode" presStyleLbl="node1" presStyleIdx="1" presStyleCnt="7" custScaleX="173635" custScaleY="33625" custLinFactY="-7647" custLinFactNeighborX="-306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02F0A-0986-4290-97FE-7BB16894FB74}" type="pres">
      <dgm:prSet presAssocID="{1E7018D7-9E55-49A9-956D-B99824974894}" presName="aSpace" presStyleCnt="0"/>
      <dgm:spPr/>
    </dgm:pt>
    <dgm:pt modelId="{81D92C11-0A73-49A4-915C-963F16F91F80}" type="pres">
      <dgm:prSet presAssocID="{60F4A225-005C-4B4A-B9A9-82E00E31D93A}" presName="compNode" presStyleCnt="0"/>
      <dgm:spPr/>
    </dgm:pt>
    <dgm:pt modelId="{99D1CCA4-2F73-4E61-AF25-83321046851B}" type="pres">
      <dgm:prSet presAssocID="{60F4A225-005C-4B4A-B9A9-82E00E31D93A}" presName="aNode" presStyleLbl="bgShp" presStyleIdx="1" presStyleCnt="2" custLinFactNeighborX="-3794" custLinFactNeighborY="2161"/>
      <dgm:spPr/>
      <dgm:t>
        <a:bodyPr/>
        <a:lstStyle/>
        <a:p>
          <a:endParaRPr lang="en-US"/>
        </a:p>
      </dgm:t>
    </dgm:pt>
    <dgm:pt modelId="{E3A6AF10-7E33-40FB-88A2-F0E5DE4442E7}" type="pres">
      <dgm:prSet presAssocID="{60F4A225-005C-4B4A-B9A9-82E00E31D93A}" presName="textNode" presStyleLbl="bgShp" presStyleIdx="1" presStyleCnt="2"/>
      <dgm:spPr/>
      <dgm:t>
        <a:bodyPr/>
        <a:lstStyle/>
        <a:p>
          <a:endParaRPr lang="en-US"/>
        </a:p>
      </dgm:t>
    </dgm:pt>
    <dgm:pt modelId="{DC563FA5-C622-4B1A-88AD-2E8D4102806E}" type="pres">
      <dgm:prSet presAssocID="{60F4A225-005C-4B4A-B9A9-82E00E31D93A}" presName="compChildNode" presStyleCnt="0"/>
      <dgm:spPr/>
    </dgm:pt>
    <dgm:pt modelId="{A99E460A-41A3-4506-9DC9-62D03442F4E7}" type="pres">
      <dgm:prSet presAssocID="{60F4A225-005C-4B4A-B9A9-82E00E31D93A}" presName="theInnerList" presStyleCnt="0"/>
      <dgm:spPr/>
    </dgm:pt>
    <dgm:pt modelId="{78BDC73C-2000-468A-B5BF-799948BB479F}" type="pres">
      <dgm:prSet presAssocID="{121B3C05-AC91-4799-856D-DA6E5240087F}" presName="childNode" presStyleLbl="node1" presStyleIdx="2" presStyleCnt="7" custScaleY="59467" custLinFactY="283754" custLinFactNeighborX="-486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0D290-274B-441E-BCA6-439C2F8A68EA}" type="pres">
      <dgm:prSet presAssocID="{121B3C05-AC91-4799-856D-DA6E5240087F}" presName="aSpace2" presStyleCnt="0"/>
      <dgm:spPr/>
    </dgm:pt>
    <dgm:pt modelId="{7A3AADEE-A7F1-485D-B882-AA7E6F9F491B}" type="pres">
      <dgm:prSet presAssocID="{92496605-CD7F-4BB4-8AF0-32634EDE4886}" presName="childNode" presStyleLbl="node1" presStyleIdx="3" presStyleCnt="7" custScaleY="74066" custLinFactY="130206" custLinFactNeighborX="-486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F8079-4FD9-47BD-ACAD-E01BEDBEC1AF}" type="pres">
      <dgm:prSet presAssocID="{92496605-CD7F-4BB4-8AF0-32634EDE4886}" presName="aSpace2" presStyleCnt="0"/>
      <dgm:spPr/>
    </dgm:pt>
    <dgm:pt modelId="{8BAF5855-9A05-4151-B234-E04C42FDA1CD}" type="pres">
      <dgm:prSet presAssocID="{D28E5CD4-EC24-497E-8214-A460844053B0}" presName="childNode" presStyleLbl="node1" presStyleIdx="4" presStyleCnt="7" custScaleY="63394" custLinFactY="-175322" custLinFactNeighborX="-218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3DAD9-171C-4BB0-831E-8321A71BB738}" type="pres">
      <dgm:prSet presAssocID="{D28E5CD4-EC24-497E-8214-A460844053B0}" presName="aSpace2" presStyleCnt="0"/>
      <dgm:spPr/>
    </dgm:pt>
    <dgm:pt modelId="{0F0270E8-F0BE-4A3E-ADCE-D0C9E174CE81}" type="pres">
      <dgm:prSet presAssocID="{F8027F8F-7CE2-4F02-ABE5-9B9FAA41B939}" presName="childNode" presStyleLbl="node1" presStyleIdx="5" presStyleCnt="7" custScaleY="63394" custLinFactY="-156906" custLinFactNeighborX="-218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E7B54-E184-495C-91B8-02FB38E85D63}" type="pres">
      <dgm:prSet presAssocID="{F8027F8F-7CE2-4F02-ABE5-9B9FAA41B939}" presName="aSpace2" presStyleCnt="0"/>
      <dgm:spPr/>
    </dgm:pt>
    <dgm:pt modelId="{B1AB2099-C448-46B9-8676-6BE54F87A9AB}" type="pres">
      <dgm:prSet presAssocID="{CE0759A3-280B-4C03-BA80-D65E042A0957}" presName="childNode" presStyleLbl="node1" presStyleIdx="6" presStyleCnt="7" custScaleY="87219" custLinFactY="-154346" custLinFactNeighborX="-218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AB6F76-3BC9-44D5-97DB-16ED2776B0E9}" srcId="{60F4A225-005C-4B4A-B9A9-82E00E31D93A}" destId="{121B3C05-AC91-4799-856D-DA6E5240087F}" srcOrd="0" destOrd="0" parTransId="{C9FF5443-ED65-48A0-A0B1-8F7B418BCF1D}" sibTransId="{B3F906CA-5718-478D-B7DB-1C93FA33570B}"/>
    <dgm:cxn modelId="{0CB19145-70F2-46C7-A109-350EA07E0B19}" type="presOf" srcId="{D28E5CD4-EC24-497E-8214-A460844053B0}" destId="{8BAF5855-9A05-4151-B234-E04C42FDA1CD}" srcOrd="0" destOrd="0" presId="urn:microsoft.com/office/officeart/2005/8/layout/lProcess2"/>
    <dgm:cxn modelId="{63B78D83-9B7C-425E-ABB1-1B8C4C1F0275}" srcId="{60F4A225-005C-4B4A-B9A9-82E00E31D93A}" destId="{CE0759A3-280B-4C03-BA80-D65E042A0957}" srcOrd="4" destOrd="0" parTransId="{7EA4DA1B-5DEB-4010-9AC3-AB94061A13A3}" sibTransId="{28941FE9-FA35-4054-B424-CB0D64F88D62}"/>
    <dgm:cxn modelId="{4A54C184-4FBF-4697-A284-04ED701B07DA}" srcId="{60F4A225-005C-4B4A-B9A9-82E00E31D93A}" destId="{D28E5CD4-EC24-497E-8214-A460844053B0}" srcOrd="2" destOrd="0" parTransId="{337F4C30-C364-4C5F-AE74-814E58679E80}" sibTransId="{EAAAAE5F-D010-4E39-9617-E3A59BE4D1C0}"/>
    <dgm:cxn modelId="{CB14282A-52DB-439B-99D4-121D9BC63627}" type="presOf" srcId="{121B3C05-AC91-4799-856D-DA6E5240087F}" destId="{78BDC73C-2000-468A-B5BF-799948BB479F}" srcOrd="0" destOrd="0" presId="urn:microsoft.com/office/officeart/2005/8/layout/lProcess2"/>
    <dgm:cxn modelId="{9D7896BB-55C3-426F-90B7-284F2385E594}" type="presOf" srcId="{31568A9C-00EA-4C67-8952-7369A5FCAD67}" destId="{C3759B2F-DEA4-4988-9DAA-6A752241FB49}" srcOrd="0" destOrd="0" presId="urn:microsoft.com/office/officeart/2005/8/layout/lProcess2"/>
    <dgm:cxn modelId="{9D2E3E0A-298A-4D69-98B8-2C8621793A69}" srcId="{1E7018D7-9E55-49A9-956D-B99824974894}" destId="{624EE82F-8919-457F-98D2-985D751E8281}" srcOrd="0" destOrd="0" parTransId="{DF3E0C94-7980-4727-9E4C-DC608170E2EC}" sibTransId="{8067EBCC-4E1A-4233-AEBC-33E57BCCF357}"/>
    <dgm:cxn modelId="{76630DD0-93E8-4F37-B862-F76AAF00140F}" srcId="{7D6F2A68-C982-4148-A68D-4B540ACCB2F2}" destId="{60F4A225-005C-4B4A-B9A9-82E00E31D93A}" srcOrd="1" destOrd="0" parTransId="{B5D1B3E7-4B21-4C58-8C55-E8C964CF2645}" sibTransId="{3632B4CD-280F-4947-8667-47E34695A782}"/>
    <dgm:cxn modelId="{D8E42386-E098-4C0B-8542-E57492C02ADF}" type="presOf" srcId="{624EE82F-8919-457F-98D2-985D751E8281}" destId="{9391D666-7D93-4CE8-B22A-FB39A41909EC}" srcOrd="0" destOrd="0" presId="urn:microsoft.com/office/officeart/2005/8/layout/lProcess2"/>
    <dgm:cxn modelId="{E164E06D-BF25-43A2-9265-D16F98B1E593}" srcId="{1E7018D7-9E55-49A9-956D-B99824974894}" destId="{31568A9C-00EA-4C67-8952-7369A5FCAD67}" srcOrd="1" destOrd="0" parTransId="{DE9C3A95-A244-4ABA-B6A3-6B553F6B91A8}" sibTransId="{E860EFBC-A30E-413D-8BDB-878E7D16BA10}"/>
    <dgm:cxn modelId="{5D47FB7F-70CE-4259-B680-A80583808C5D}" type="presOf" srcId="{7D6F2A68-C982-4148-A68D-4B540ACCB2F2}" destId="{793434B5-6EBF-43E9-9AF3-EB5F7CAAB3A1}" srcOrd="0" destOrd="0" presId="urn:microsoft.com/office/officeart/2005/8/layout/lProcess2"/>
    <dgm:cxn modelId="{74B0F3B0-4576-47A2-8692-EECE799FDCBE}" type="presOf" srcId="{60F4A225-005C-4B4A-B9A9-82E00E31D93A}" destId="{99D1CCA4-2F73-4E61-AF25-83321046851B}" srcOrd="0" destOrd="0" presId="urn:microsoft.com/office/officeart/2005/8/layout/lProcess2"/>
    <dgm:cxn modelId="{72D627CC-3019-4A8E-8D32-904F18B83CF6}" srcId="{7D6F2A68-C982-4148-A68D-4B540ACCB2F2}" destId="{1E7018D7-9E55-49A9-956D-B99824974894}" srcOrd="0" destOrd="0" parTransId="{24C8537B-BD19-4D94-9889-B1BA4EA00CDB}" sibTransId="{4946A7DA-6FEB-4FEF-8F2C-66699B089771}"/>
    <dgm:cxn modelId="{FD1396FE-959E-40AA-A9A5-7CCA6CC1705A}" type="presOf" srcId="{F8027F8F-7CE2-4F02-ABE5-9B9FAA41B939}" destId="{0F0270E8-F0BE-4A3E-ADCE-D0C9E174CE81}" srcOrd="0" destOrd="0" presId="urn:microsoft.com/office/officeart/2005/8/layout/lProcess2"/>
    <dgm:cxn modelId="{E14A2D1F-531D-4BEB-910C-F57213947D82}" type="presOf" srcId="{1E7018D7-9E55-49A9-956D-B99824974894}" destId="{57930034-12EC-4637-A2A4-30114094EA0D}" srcOrd="1" destOrd="0" presId="urn:microsoft.com/office/officeart/2005/8/layout/lProcess2"/>
    <dgm:cxn modelId="{EFCD10D3-04DB-492F-8601-3580B41B01ED}" srcId="{60F4A225-005C-4B4A-B9A9-82E00E31D93A}" destId="{92496605-CD7F-4BB4-8AF0-32634EDE4886}" srcOrd="1" destOrd="0" parTransId="{B23D9CDA-8455-4ECC-918D-63EC99810B73}" sibTransId="{1493A200-8928-417D-A810-E0230718DD0D}"/>
    <dgm:cxn modelId="{E06BD743-D40F-48D7-A008-06302CEF0D04}" type="presOf" srcId="{1E7018D7-9E55-49A9-956D-B99824974894}" destId="{D251CAA5-EBD6-4B21-9269-DCC0A87C96A8}" srcOrd="0" destOrd="0" presId="urn:microsoft.com/office/officeart/2005/8/layout/lProcess2"/>
    <dgm:cxn modelId="{75E07C6F-9B1C-4A20-8854-DE11539D2B52}" type="presOf" srcId="{92496605-CD7F-4BB4-8AF0-32634EDE4886}" destId="{7A3AADEE-A7F1-485D-B882-AA7E6F9F491B}" srcOrd="0" destOrd="0" presId="urn:microsoft.com/office/officeart/2005/8/layout/lProcess2"/>
    <dgm:cxn modelId="{7AEDD8C6-ED62-46F7-A9F1-9B427D56BD29}" type="presOf" srcId="{60F4A225-005C-4B4A-B9A9-82E00E31D93A}" destId="{E3A6AF10-7E33-40FB-88A2-F0E5DE4442E7}" srcOrd="1" destOrd="0" presId="urn:microsoft.com/office/officeart/2005/8/layout/lProcess2"/>
    <dgm:cxn modelId="{754C971C-2331-4D09-AE69-A2ABB890E4BD}" srcId="{60F4A225-005C-4B4A-B9A9-82E00E31D93A}" destId="{F8027F8F-7CE2-4F02-ABE5-9B9FAA41B939}" srcOrd="3" destOrd="0" parTransId="{D14EC9EC-B286-413C-9819-936B277CCAAB}" sibTransId="{05114B60-E396-49C3-B162-99D384B668A1}"/>
    <dgm:cxn modelId="{CC9E84E6-F024-49E1-94B5-25D16565E9DB}" type="presOf" srcId="{CE0759A3-280B-4C03-BA80-D65E042A0957}" destId="{B1AB2099-C448-46B9-8676-6BE54F87A9AB}" srcOrd="0" destOrd="0" presId="urn:microsoft.com/office/officeart/2005/8/layout/lProcess2"/>
    <dgm:cxn modelId="{80369FC3-07BE-4C14-A135-86F8C1E08266}" type="presParOf" srcId="{793434B5-6EBF-43E9-9AF3-EB5F7CAAB3A1}" destId="{4C337D09-9DF9-4A75-8653-7CF9F9B23271}" srcOrd="0" destOrd="0" presId="urn:microsoft.com/office/officeart/2005/8/layout/lProcess2"/>
    <dgm:cxn modelId="{D31D4C4D-875F-4C00-A054-A1E886A5E278}" type="presParOf" srcId="{4C337D09-9DF9-4A75-8653-7CF9F9B23271}" destId="{D251CAA5-EBD6-4B21-9269-DCC0A87C96A8}" srcOrd="0" destOrd="0" presId="urn:microsoft.com/office/officeart/2005/8/layout/lProcess2"/>
    <dgm:cxn modelId="{8976272A-8CF2-4E67-862E-BD86D60B6D15}" type="presParOf" srcId="{4C337D09-9DF9-4A75-8653-7CF9F9B23271}" destId="{57930034-12EC-4637-A2A4-30114094EA0D}" srcOrd="1" destOrd="0" presId="urn:microsoft.com/office/officeart/2005/8/layout/lProcess2"/>
    <dgm:cxn modelId="{12C86AD0-475F-44DD-AF58-D9B363A7C2BC}" type="presParOf" srcId="{4C337D09-9DF9-4A75-8653-7CF9F9B23271}" destId="{30B6551B-4681-4E24-9647-2CC15E712236}" srcOrd="2" destOrd="0" presId="urn:microsoft.com/office/officeart/2005/8/layout/lProcess2"/>
    <dgm:cxn modelId="{AAEFF9D3-3160-4910-891F-94625A7CF546}" type="presParOf" srcId="{30B6551B-4681-4E24-9647-2CC15E712236}" destId="{59284222-D608-4579-8B6A-57FF56AE7395}" srcOrd="0" destOrd="0" presId="urn:microsoft.com/office/officeart/2005/8/layout/lProcess2"/>
    <dgm:cxn modelId="{DB0F2E4A-2EC9-4DD7-AC75-E78F4122FFA7}" type="presParOf" srcId="{59284222-D608-4579-8B6A-57FF56AE7395}" destId="{9391D666-7D93-4CE8-B22A-FB39A41909EC}" srcOrd="0" destOrd="0" presId="urn:microsoft.com/office/officeart/2005/8/layout/lProcess2"/>
    <dgm:cxn modelId="{8F8A813F-5AA6-488C-9D24-93A98EE8B85C}" type="presParOf" srcId="{59284222-D608-4579-8B6A-57FF56AE7395}" destId="{7B01C08C-2B60-4F9D-88D2-B4736634B44B}" srcOrd="1" destOrd="0" presId="urn:microsoft.com/office/officeart/2005/8/layout/lProcess2"/>
    <dgm:cxn modelId="{CFD0AD0E-6D7C-475C-A451-D13E75B80AC6}" type="presParOf" srcId="{59284222-D608-4579-8B6A-57FF56AE7395}" destId="{C3759B2F-DEA4-4988-9DAA-6A752241FB49}" srcOrd="2" destOrd="0" presId="urn:microsoft.com/office/officeart/2005/8/layout/lProcess2"/>
    <dgm:cxn modelId="{A7F6A660-6A66-4EF2-9FD9-122798321047}" type="presParOf" srcId="{793434B5-6EBF-43E9-9AF3-EB5F7CAAB3A1}" destId="{D7202F0A-0986-4290-97FE-7BB16894FB74}" srcOrd="1" destOrd="0" presId="urn:microsoft.com/office/officeart/2005/8/layout/lProcess2"/>
    <dgm:cxn modelId="{7054B89D-AD84-4DFD-AFD1-25FEEA34A063}" type="presParOf" srcId="{793434B5-6EBF-43E9-9AF3-EB5F7CAAB3A1}" destId="{81D92C11-0A73-49A4-915C-963F16F91F80}" srcOrd="2" destOrd="0" presId="urn:microsoft.com/office/officeart/2005/8/layout/lProcess2"/>
    <dgm:cxn modelId="{49CEBC31-98B9-4042-88CB-B7583D5DD007}" type="presParOf" srcId="{81D92C11-0A73-49A4-915C-963F16F91F80}" destId="{99D1CCA4-2F73-4E61-AF25-83321046851B}" srcOrd="0" destOrd="0" presId="urn:microsoft.com/office/officeart/2005/8/layout/lProcess2"/>
    <dgm:cxn modelId="{00F333F0-4E35-4BFD-A9B4-3BE61C067998}" type="presParOf" srcId="{81D92C11-0A73-49A4-915C-963F16F91F80}" destId="{E3A6AF10-7E33-40FB-88A2-F0E5DE4442E7}" srcOrd="1" destOrd="0" presId="urn:microsoft.com/office/officeart/2005/8/layout/lProcess2"/>
    <dgm:cxn modelId="{ECA41E92-DEE6-4C14-9113-01558C871F28}" type="presParOf" srcId="{81D92C11-0A73-49A4-915C-963F16F91F80}" destId="{DC563FA5-C622-4B1A-88AD-2E8D4102806E}" srcOrd="2" destOrd="0" presId="urn:microsoft.com/office/officeart/2005/8/layout/lProcess2"/>
    <dgm:cxn modelId="{7CC5B717-D8D3-403F-8368-F02D85D96F03}" type="presParOf" srcId="{DC563FA5-C622-4B1A-88AD-2E8D4102806E}" destId="{A99E460A-41A3-4506-9DC9-62D03442F4E7}" srcOrd="0" destOrd="0" presId="urn:microsoft.com/office/officeart/2005/8/layout/lProcess2"/>
    <dgm:cxn modelId="{7A46F5BC-9510-4E5E-8EBC-6907B1BEB0B9}" type="presParOf" srcId="{A99E460A-41A3-4506-9DC9-62D03442F4E7}" destId="{78BDC73C-2000-468A-B5BF-799948BB479F}" srcOrd="0" destOrd="0" presId="urn:microsoft.com/office/officeart/2005/8/layout/lProcess2"/>
    <dgm:cxn modelId="{07CC2DFA-03ED-4066-AEB3-04852D44D9D2}" type="presParOf" srcId="{A99E460A-41A3-4506-9DC9-62D03442F4E7}" destId="{6500D290-274B-441E-BCA6-439C2F8A68EA}" srcOrd="1" destOrd="0" presId="urn:microsoft.com/office/officeart/2005/8/layout/lProcess2"/>
    <dgm:cxn modelId="{4DAD156B-8865-41AB-9A73-2B372F4296CE}" type="presParOf" srcId="{A99E460A-41A3-4506-9DC9-62D03442F4E7}" destId="{7A3AADEE-A7F1-485D-B882-AA7E6F9F491B}" srcOrd="2" destOrd="0" presId="urn:microsoft.com/office/officeart/2005/8/layout/lProcess2"/>
    <dgm:cxn modelId="{96A21882-B7F6-4959-AE02-5EA49B85E561}" type="presParOf" srcId="{A99E460A-41A3-4506-9DC9-62D03442F4E7}" destId="{960F8079-4FD9-47BD-ACAD-E01BEDBEC1AF}" srcOrd="3" destOrd="0" presId="urn:microsoft.com/office/officeart/2005/8/layout/lProcess2"/>
    <dgm:cxn modelId="{FCACD558-8952-4960-B6DD-7F7FFFABC108}" type="presParOf" srcId="{A99E460A-41A3-4506-9DC9-62D03442F4E7}" destId="{8BAF5855-9A05-4151-B234-E04C42FDA1CD}" srcOrd="4" destOrd="0" presId="urn:microsoft.com/office/officeart/2005/8/layout/lProcess2"/>
    <dgm:cxn modelId="{ACE744C3-E2F5-4999-8174-1D33D49E6061}" type="presParOf" srcId="{A99E460A-41A3-4506-9DC9-62D03442F4E7}" destId="{5DD3DAD9-171C-4BB0-831E-8321A71BB738}" srcOrd="5" destOrd="0" presId="urn:microsoft.com/office/officeart/2005/8/layout/lProcess2"/>
    <dgm:cxn modelId="{DEF41977-2D81-4CD3-AA09-4DDC3677A2BF}" type="presParOf" srcId="{A99E460A-41A3-4506-9DC9-62D03442F4E7}" destId="{0F0270E8-F0BE-4A3E-ADCE-D0C9E174CE81}" srcOrd="6" destOrd="0" presId="urn:microsoft.com/office/officeart/2005/8/layout/lProcess2"/>
    <dgm:cxn modelId="{DEE7EF27-DE3A-4976-AC32-7EAC7DF58AEA}" type="presParOf" srcId="{A99E460A-41A3-4506-9DC9-62D03442F4E7}" destId="{DF5E7B54-E184-495C-91B8-02FB38E85D63}" srcOrd="7" destOrd="0" presId="urn:microsoft.com/office/officeart/2005/8/layout/lProcess2"/>
    <dgm:cxn modelId="{D4FD5C09-B3D5-41BC-A0D3-8B6D83621F5D}" type="presParOf" srcId="{A99E460A-41A3-4506-9DC9-62D03442F4E7}" destId="{B1AB2099-C448-46B9-8676-6BE54F87A9A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E45D85-A405-4C5A-B88E-BA5EC75522D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E845BFC-2858-443E-9D5B-3695886260D8}">
      <dgm:prSet phldrT="[Text]"/>
      <dgm:spPr/>
      <dgm:t>
        <a:bodyPr/>
        <a:lstStyle/>
        <a:p>
          <a:endParaRPr lang="th-TH" dirty="0"/>
        </a:p>
      </dgm:t>
    </dgm:pt>
    <dgm:pt modelId="{BA30D7FA-2B79-4993-B650-D28060A44384}" type="parTrans" cxnId="{EC70832A-FC3B-4FD7-AD78-369F331EA764}">
      <dgm:prSet/>
      <dgm:spPr/>
      <dgm:t>
        <a:bodyPr/>
        <a:lstStyle/>
        <a:p>
          <a:endParaRPr lang="th-TH"/>
        </a:p>
      </dgm:t>
    </dgm:pt>
    <dgm:pt modelId="{1274051D-CDCE-4829-8149-4D9CFDEE8685}" type="sibTrans" cxnId="{EC70832A-FC3B-4FD7-AD78-369F331EA764}">
      <dgm:prSet/>
      <dgm:spPr/>
      <dgm:t>
        <a:bodyPr/>
        <a:lstStyle/>
        <a:p>
          <a:endParaRPr lang="th-TH"/>
        </a:p>
      </dgm:t>
    </dgm:pt>
    <dgm:pt modelId="{0DFD5B06-F4DB-4424-BF0A-E769A08A096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/>
            <a:t>Physical activity </a:t>
          </a:r>
          <a:r>
            <a:rPr lang="en-US" sz="2400" b="1" dirty="0">
              <a:solidFill>
                <a:schemeClr val="tx1"/>
              </a:solidFill>
            </a:rPr>
            <a:t>(A)</a:t>
          </a:r>
          <a:endParaRPr lang="th-TH" sz="2400" b="1" dirty="0">
            <a:solidFill>
              <a:schemeClr val="tx1"/>
            </a:solidFill>
          </a:endParaRPr>
        </a:p>
      </dgm:t>
    </dgm:pt>
    <dgm:pt modelId="{B9F04A70-6EBF-4667-A49D-03CEA50D8568}" type="parTrans" cxnId="{82EEABE8-5615-48A4-84C1-B940D50C3D88}">
      <dgm:prSet/>
      <dgm:spPr/>
      <dgm:t>
        <a:bodyPr/>
        <a:lstStyle/>
        <a:p>
          <a:endParaRPr lang="th-TH"/>
        </a:p>
      </dgm:t>
    </dgm:pt>
    <dgm:pt modelId="{961DA172-2A13-493E-B1DA-3EECE97181C1}" type="sibTrans" cxnId="{82EEABE8-5615-48A4-84C1-B940D50C3D88}">
      <dgm:prSet/>
      <dgm:spPr/>
      <dgm:t>
        <a:bodyPr/>
        <a:lstStyle/>
        <a:p>
          <a:endParaRPr lang="th-TH"/>
        </a:p>
      </dgm:t>
    </dgm:pt>
    <dgm:pt modelId="{4CA40C45-C3E1-4DCA-8F21-DE91FCF5E95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/>
            <a:t>Calcium</a:t>
          </a:r>
          <a:r>
            <a:rPr lang="en-US" sz="2400" dirty="0"/>
            <a:t> </a:t>
          </a:r>
          <a:r>
            <a:rPr lang="en-US" sz="2400" b="1" dirty="0">
              <a:solidFill>
                <a:schemeClr val="tx1"/>
              </a:solidFill>
            </a:rPr>
            <a:t>(A)</a:t>
          </a:r>
        </a:p>
        <a:p>
          <a:r>
            <a:rPr lang="en-US" sz="2400" b="1" dirty="0"/>
            <a:t>Vitamin D </a:t>
          </a:r>
          <a:r>
            <a:rPr lang="en-US" sz="2400" b="1" dirty="0">
              <a:solidFill>
                <a:schemeClr val="tx1"/>
              </a:solidFill>
            </a:rPr>
            <a:t>(B) </a:t>
          </a:r>
          <a:endParaRPr lang="th-TH" sz="2400" b="1" dirty="0">
            <a:solidFill>
              <a:schemeClr val="tx1"/>
            </a:solidFill>
          </a:endParaRPr>
        </a:p>
      </dgm:t>
    </dgm:pt>
    <dgm:pt modelId="{4CE29C87-687C-43F1-9309-DA025BB7FFEE}" type="parTrans" cxnId="{B0F0DF43-E559-44EB-8E95-0B7B70B64C7F}">
      <dgm:prSet/>
      <dgm:spPr/>
      <dgm:t>
        <a:bodyPr/>
        <a:lstStyle/>
        <a:p>
          <a:endParaRPr lang="th-TH"/>
        </a:p>
      </dgm:t>
    </dgm:pt>
    <dgm:pt modelId="{67DC8E76-12BD-4C38-A296-9ECE1B4FBB1E}" type="sibTrans" cxnId="{B0F0DF43-E559-44EB-8E95-0B7B70B64C7F}">
      <dgm:prSet/>
      <dgm:spPr/>
      <dgm:t>
        <a:bodyPr/>
        <a:lstStyle/>
        <a:p>
          <a:endParaRPr lang="th-TH"/>
        </a:p>
      </dgm:t>
    </dgm:pt>
    <dgm:pt modelId="{EC17F430-BE21-406B-9642-CAB92A82DAE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/>
            <a:t>DMPA injection </a:t>
          </a:r>
          <a:r>
            <a:rPr lang="en-US" sz="2400" b="1" dirty="0">
              <a:solidFill>
                <a:schemeClr val="tx1"/>
              </a:solidFill>
            </a:rPr>
            <a:t>(B)</a:t>
          </a:r>
          <a:endParaRPr lang="th-TH" sz="2400" b="1" dirty="0">
            <a:solidFill>
              <a:schemeClr val="tx1"/>
            </a:solidFill>
          </a:endParaRPr>
        </a:p>
      </dgm:t>
    </dgm:pt>
    <dgm:pt modelId="{BD083E86-3B36-4B84-AE1B-F59177C6612A}" type="parTrans" cxnId="{A6063185-0F84-4CDC-882C-E948C1857E39}">
      <dgm:prSet/>
      <dgm:spPr/>
      <dgm:t>
        <a:bodyPr/>
        <a:lstStyle/>
        <a:p>
          <a:endParaRPr lang="th-TH"/>
        </a:p>
      </dgm:t>
    </dgm:pt>
    <dgm:pt modelId="{BE2A2048-BD1E-407A-8032-535FBBF75848}" type="sibTrans" cxnId="{A6063185-0F84-4CDC-882C-E948C1857E39}">
      <dgm:prSet/>
      <dgm:spPr/>
      <dgm:t>
        <a:bodyPr/>
        <a:lstStyle/>
        <a:p>
          <a:endParaRPr lang="th-TH"/>
        </a:p>
      </dgm:t>
    </dgm:pt>
    <dgm:pt modelId="{D9BA0AB5-9644-4003-A8FE-09A1DCB402E0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HIV antiretroviral drugs</a:t>
          </a:r>
          <a:endParaRPr lang="th-TH" sz="2800" b="1" dirty="0">
            <a:solidFill>
              <a:schemeClr val="tx1"/>
            </a:solidFill>
          </a:endParaRPr>
        </a:p>
      </dgm:t>
    </dgm:pt>
    <dgm:pt modelId="{9969CC36-148D-41B6-92CA-B2FDF845FE0B}" type="parTrans" cxnId="{95EAD0C0-5A42-47E7-9D58-0595BF4FBFF2}">
      <dgm:prSet/>
      <dgm:spPr/>
      <dgm:t>
        <a:bodyPr/>
        <a:lstStyle/>
        <a:p>
          <a:endParaRPr lang="th-TH"/>
        </a:p>
      </dgm:t>
    </dgm:pt>
    <dgm:pt modelId="{CAB40658-63A9-4CFA-B7BC-6EE5E9C45D4E}" type="sibTrans" cxnId="{95EAD0C0-5A42-47E7-9D58-0595BF4FBFF2}">
      <dgm:prSet/>
      <dgm:spPr/>
      <dgm:t>
        <a:bodyPr/>
        <a:lstStyle/>
        <a:p>
          <a:endParaRPr lang="th-TH"/>
        </a:p>
      </dgm:t>
    </dgm:pt>
    <dgm:pt modelId="{D21B141A-F71D-43C4-9DB0-CCE983989CAA}" type="pres">
      <dgm:prSet presAssocID="{8DE45D85-A405-4C5A-B88E-BA5EC75522D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2F59B-9FA7-4712-B3C1-C8581DCBF4A0}" type="pres">
      <dgm:prSet presAssocID="{8DE45D85-A405-4C5A-B88E-BA5EC75522D7}" presName="matrix" presStyleCnt="0"/>
      <dgm:spPr/>
    </dgm:pt>
    <dgm:pt modelId="{3E9113EC-24BC-40DF-B721-7914AE275C34}" type="pres">
      <dgm:prSet presAssocID="{8DE45D85-A405-4C5A-B88E-BA5EC75522D7}" presName="tile1" presStyleLbl="node1" presStyleIdx="0" presStyleCnt="4" custScaleX="92538" custLinFactNeighborX="-2842"/>
      <dgm:spPr/>
      <dgm:t>
        <a:bodyPr/>
        <a:lstStyle/>
        <a:p>
          <a:endParaRPr lang="en-US"/>
        </a:p>
      </dgm:t>
    </dgm:pt>
    <dgm:pt modelId="{3FBFAD76-5503-4A4C-A668-BABBA0583ADC}" type="pres">
      <dgm:prSet presAssocID="{8DE45D85-A405-4C5A-B88E-BA5EC75522D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3B553-F2B1-48D5-B524-50530DB947BE}" type="pres">
      <dgm:prSet presAssocID="{8DE45D85-A405-4C5A-B88E-BA5EC75522D7}" presName="tile2" presStyleLbl="node1" presStyleIdx="1" presStyleCnt="4"/>
      <dgm:spPr/>
      <dgm:t>
        <a:bodyPr/>
        <a:lstStyle/>
        <a:p>
          <a:endParaRPr lang="en-US"/>
        </a:p>
      </dgm:t>
    </dgm:pt>
    <dgm:pt modelId="{24D2F61C-4C1C-4C0B-8F78-C902C9DF710D}" type="pres">
      <dgm:prSet presAssocID="{8DE45D85-A405-4C5A-B88E-BA5EC75522D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790DC-8DA3-48CE-BB14-6C3D88F74DC4}" type="pres">
      <dgm:prSet presAssocID="{8DE45D85-A405-4C5A-B88E-BA5EC75522D7}" presName="tile3" presStyleLbl="node1" presStyleIdx="2" presStyleCnt="4"/>
      <dgm:spPr/>
      <dgm:t>
        <a:bodyPr/>
        <a:lstStyle/>
        <a:p>
          <a:endParaRPr lang="en-US"/>
        </a:p>
      </dgm:t>
    </dgm:pt>
    <dgm:pt modelId="{8D1AC4DE-190F-42D6-B887-1D9E9065D645}" type="pres">
      <dgm:prSet presAssocID="{8DE45D85-A405-4C5A-B88E-BA5EC75522D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0A681-7E41-4484-95AB-4BD070D8FBDA}" type="pres">
      <dgm:prSet presAssocID="{8DE45D85-A405-4C5A-B88E-BA5EC75522D7}" presName="tile4" presStyleLbl="node1" presStyleIdx="3" presStyleCnt="4"/>
      <dgm:spPr/>
      <dgm:t>
        <a:bodyPr/>
        <a:lstStyle/>
        <a:p>
          <a:endParaRPr lang="en-US"/>
        </a:p>
      </dgm:t>
    </dgm:pt>
    <dgm:pt modelId="{A47BE0DC-993C-43D4-85E5-BE0651E4BC53}" type="pres">
      <dgm:prSet presAssocID="{8DE45D85-A405-4C5A-B88E-BA5EC75522D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BCA07-5A6B-40A2-A61C-F82D61C29D0D}" type="pres">
      <dgm:prSet presAssocID="{8DE45D85-A405-4C5A-B88E-BA5EC75522D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23B84AE-42A3-44E9-8946-CD10EB7A6145}" type="presOf" srcId="{0DFD5B06-F4DB-4424-BF0A-E769A08A096F}" destId="{3E9113EC-24BC-40DF-B721-7914AE275C34}" srcOrd="0" destOrd="0" presId="urn:microsoft.com/office/officeart/2005/8/layout/matrix1"/>
    <dgm:cxn modelId="{1DA3C742-41E7-4604-A550-06AA3F9D7F2B}" type="presOf" srcId="{D9BA0AB5-9644-4003-A8FE-09A1DCB402E0}" destId="{A47BE0DC-993C-43D4-85E5-BE0651E4BC53}" srcOrd="1" destOrd="0" presId="urn:microsoft.com/office/officeart/2005/8/layout/matrix1"/>
    <dgm:cxn modelId="{407C4DE1-BFFA-462D-A6DA-9A2D704CE5FF}" type="presOf" srcId="{EC17F430-BE21-406B-9642-CAB92A82DAE7}" destId="{6F4790DC-8DA3-48CE-BB14-6C3D88F74DC4}" srcOrd="0" destOrd="0" presId="urn:microsoft.com/office/officeart/2005/8/layout/matrix1"/>
    <dgm:cxn modelId="{0A67E436-3DB5-41B5-B3D2-230E332948C0}" type="presOf" srcId="{4CA40C45-C3E1-4DCA-8F21-DE91FCF5E950}" destId="{24D2F61C-4C1C-4C0B-8F78-C902C9DF710D}" srcOrd="1" destOrd="0" presId="urn:microsoft.com/office/officeart/2005/8/layout/matrix1"/>
    <dgm:cxn modelId="{EC70832A-FC3B-4FD7-AD78-369F331EA764}" srcId="{8DE45D85-A405-4C5A-B88E-BA5EC75522D7}" destId="{2E845BFC-2858-443E-9D5B-3695886260D8}" srcOrd="0" destOrd="0" parTransId="{BA30D7FA-2B79-4993-B650-D28060A44384}" sibTransId="{1274051D-CDCE-4829-8149-4D9CFDEE8685}"/>
    <dgm:cxn modelId="{82EEABE8-5615-48A4-84C1-B940D50C3D88}" srcId="{2E845BFC-2858-443E-9D5B-3695886260D8}" destId="{0DFD5B06-F4DB-4424-BF0A-E769A08A096F}" srcOrd="0" destOrd="0" parTransId="{B9F04A70-6EBF-4667-A49D-03CEA50D8568}" sibTransId="{961DA172-2A13-493E-B1DA-3EECE97181C1}"/>
    <dgm:cxn modelId="{D9FEB0E8-128E-4137-BED3-E2575562E836}" type="presOf" srcId="{0DFD5B06-F4DB-4424-BF0A-E769A08A096F}" destId="{3FBFAD76-5503-4A4C-A668-BABBA0583ADC}" srcOrd="1" destOrd="0" presId="urn:microsoft.com/office/officeart/2005/8/layout/matrix1"/>
    <dgm:cxn modelId="{A6063185-0F84-4CDC-882C-E948C1857E39}" srcId="{2E845BFC-2858-443E-9D5B-3695886260D8}" destId="{EC17F430-BE21-406B-9642-CAB92A82DAE7}" srcOrd="2" destOrd="0" parTransId="{BD083E86-3B36-4B84-AE1B-F59177C6612A}" sibTransId="{BE2A2048-BD1E-407A-8032-535FBBF75848}"/>
    <dgm:cxn modelId="{3D170CE9-7E42-43ED-9964-517A9A03CDAB}" type="presOf" srcId="{2E845BFC-2858-443E-9D5B-3695886260D8}" destId="{15FBCA07-5A6B-40A2-A61C-F82D61C29D0D}" srcOrd="0" destOrd="0" presId="urn:microsoft.com/office/officeart/2005/8/layout/matrix1"/>
    <dgm:cxn modelId="{DE7C3C36-0903-46C2-A596-57B54E72554B}" type="presOf" srcId="{4CA40C45-C3E1-4DCA-8F21-DE91FCF5E950}" destId="{26C3B553-F2B1-48D5-B524-50530DB947BE}" srcOrd="0" destOrd="0" presId="urn:microsoft.com/office/officeart/2005/8/layout/matrix1"/>
    <dgm:cxn modelId="{B0F0DF43-E559-44EB-8E95-0B7B70B64C7F}" srcId="{2E845BFC-2858-443E-9D5B-3695886260D8}" destId="{4CA40C45-C3E1-4DCA-8F21-DE91FCF5E950}" srcOrd="1" destOrd="0" parTransId="{4CE29C87-687C-43F1-9309-DA025BB7FFEE}" sibTransId="{67DC8E76-12BD-4C38-A296-9ECE1B4FBB1E}"/>
    <dgm:cxn modelId="{F59D6411-CD4D-4F75-854F-ED06B0C48667}" type="presOf" srcId="{8DE45D85-A405-4C5A-B88E-BA5EC75522D7}" destId="{D21B141A-F71D-43C4-9DB0-CCE983989CAA}" srcOrd="0" destOrd="0" presId="urn:microsoft.com/office/officeart/2005/8/layout/matrix1"/>
    <dgm:cxn modelId="{A4091008-C54D-48E4-B143-4BABBDF6AD2C}" type="presOf" srcId="{EC17F430-BE21-406B-9642-CAB92A82DAE7}" destId="{8D1AC4DE-190F-42D6-B887-1D9E9065D645}" srcOrd="1" destOrd="0" presId="urn:microsoft.com/office/officeart/2005/8/layout/matrix1"/>
    <dgm:cxn modelId="{95EAD0C0-5A42-47E7-9D58-0595BF4FBFF2}" srcId="{2E845BFC-2858-443E-9D5B-3695886260D8}" destId="{D9BA0AB5-9644-4003-A8FE-09A1DCB402E0}" srcOrd="3" destOrd="0" parTransId="{9969CC36-148D-41B6-92CA-B2FDF845FE0B}" sibTransId="{CAB40658-63A9-4CFA-B7BC-6EE5E9C45D4E}"/>
    <dgm:cxn modelId="{6D0765B6-9CA8-4E70-8043-3B21C8A2472D}" type="presOf" srcId="{D9BA0AB5-9644-4003-A8FE-09A1DCB402E0}" destId="{C3A0A681-7E41-4484-95AB-4BD070D8FBDA}" srcOrd="0" destOrd="0" presId="urn:microsoft.com/office/officeart/2005/8/layout/matrix1"/>
    <dgm:cxn modelId="{BD81573C-10AA-4A37-A2F0-96D4B0B6CC9E}" type="presParOf" srcId="{D21B141A-F71D-43C4-9DB0-CCE983989CAA}" destId="{EB32F59B-9FA7-4712-B3C1-C8581DCBF4A0}" srcOrd="0" destOrd="0" presId="urn:microsoft.com/office/officeart/2005/8/layout/matrix1"/>
    <dgm:cxn modelId="{BCD0FF90-BAE8-4402-B013-8B6FF85A22A4}" type="presParOf" srcId="{EB32F59B-9FA7-4712-B3C1-C8581DCBF4A0}" destId="{3E9113EC-24BC-40DF-B721-7914AE275C34}" srcOrd="0" destOrd="0" presId="urn:microsoft.com/office/officeart/2005/8/layout/matrix1"/>
    <dgm:cxn modelId="{4D037BDB-A8C4-4AA0-B43C-6C18178C93BC}" type="presParOf" srcId="{EB32F59B-9FA7-4712-B3C1-C8581DCBF4A0}" destId="{3FBFAD76-5503-4A4C-A668-BABBA0583ADC}" srcOrd="1" destOrd="0" presId="urn:microsoft.com/office/officeart/2005/8/layout/matrix1"/>
    <dgm:cxn modelId="{291AE666-DF52-4E0A-8FA2-2A70E88211F5}" type="presParOf" srcId="{EB32F59B-9FA7-4712-B3C1-C8581DCBF4A0}" destId="{26C3B553-F2B1-48D5-B524-50530DB947BE}" srcOrd="2" destOrd="0" presId="urn:microsoft.com/office/officeart/2005/8/layout/matrix1"/>
    <dgm:cxn modelId="{891B7C42-F496-46F9-90A8-94FA1CFFD154}" type="presParOf" srcId="{EB32F59B-9FA7-4712-B3C1-C8581DCBF4A0}" destId="{24D2F61C-4C1C-4C0B-8F78-C902C9DF710D}" srcOrd="3" destOrd="0" presId="urn:microsoft.com/office/officeart/2005/8/layout/matrix1"/>
    <dgm:cxn modelId="{34900FBF-7FAE-4CAA-8E27-0F265CCC12DD}" type="presParOf" srcId="{EB32F59B-9FA7-4712-B3C1-C8581DCBF4A0}" destId="{6F4790DC-8DA3-48CE-BB14-6C3D88F74DC4}" srcOrd="4" destOrd="0" presId="urn:microsoft.com/office/officeart/2005/8/layout/matrix1"/>
    <dgm:cxn modelId="{96B8886C-865F-4B15-99C5-487BCD4588D4}" type="presParOf" srcId="{EB32F59B-9FA7-4712-B3C1-C8581DCBF4A0}" destId="{8D1AC4DE-190F-42D6-B887-1D9E9065D645}" srcOrd="5" destOrd="0" presId="urn:microsoft.com/office/officeart/2005/8/layout/matrix1"/>
    <dgm:cxn modelId="{8D4D99F8-1046-4104-83D2-5475EE0B9111}" type="presParOf" srcId="{EB32F59B-9FA7-4712-B3C1-C8581DCBF4A0}" destId="{C3A0A681-7E41-4484-95AB-4BD070D8FBDA}" srcOrd="6" destOrd="0" presId="urn:microsoft.com/office/officeart/2005/8/layout/matrix1"/>
    <dgm:cxn modelId="{E0AA7328-93C8-437D-98A4-A4482FA77AC2}" type="presParOf" srcId="{EB32F59B-9FA7-4712-B3C1-C8581DCBF4A0}" destId="{A47BE0DC-993C-43D4-85E5-BE0651E4BC53}" srcOrd="7" destOrd="0" presId="urn:microsoft.com/office/officeart/2005/8/layout/matrix1"/>
    <dgm:cxn modelId="{DCCEB823-22F2-4F33-944A-59AC1C320A08}" type="presParOf" srcId="{D21B141A-F71D-43C4-9DB0-CCE983989CAA}" destId="{15FBCA07-5A6B-40A2-A61C-F82D61C29D0D}" srcOrd="1" destOrd="0" presId="urn:microsoft.com/office/officeart/2005/8/layout/matrix1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26BF-E8B2-4828-9909-BBE011B01B64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7E1B1-4960-40B1-A304-DCEA820B6C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74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of this talk is on chronic diseases in children and adolescents on Antiretroviral therapy: Preparing for what is to come.</a:t>
            </a:r>
          </a:p>
          <a:p>
            <a:endParaRPr lang="en-US" dirty="0"/>
          </a:p>
          <a:p>
            <a:r>
              <a:rPr lang="en-US" dirty="0"/>
              <a:t>In 2018 2 million children and 5 million adolescent living with HIV worldwide – many of them received antiretroviral therapy for more than a decade. </a:t>
            </a:r>
          </a:p>
          <a:p>
            <a:r>
              <a:rPr lang="en-US" dirty="0"/>
              <a:t>With the current HIV diagnosis, treatment and care we expect near normal life expectancy.</a:t>
            </a:r>
          </a:p>
          <a:p>
            <a:r>
              <a:rPr lang="en-US" dirty="0"/>
              <a:t>Likewise, Bua, a perinatally HIV infected young lady in our clinic – she has a hope for bright future and name her painting as </a:t>
            </a:r>
          </a:p>
          <a:p>
            <a:r>
              <a:rPr lang="en-US" dirty="0"/>
              <a:t>“ growing positive with HIV” </a:t>
            </a:r>
          </a:p>
          <a:p>
            <a:endParaRPr lang="en-US" dirty="0"/>
          </a:p>
          <a:p>
            <a:r>
              <a:rPr lang="en-US" dirty="0"/>
              <a:t>So, let’s discuss how to prepare for what is to come for growing perinatally HIV infected 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8033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SSQ-14= Shona Symptom </a:t>
            </a:r>
            <a:r>
              <a:rPr lang="en-US" dirty="0" err="1"/>
              <a:t>Questionaires</a:t>
            </a:r>
            <a:r>
              <a:rPr lang="en-US" dirty="0"/>
              <a:t> </a:t>
            </a:r>
          </a:p>
          <a:p>
            <a:r>
              <a:rPr lang="en-US" dirty="0"/>
              <a:t>(scale 0 to 14) 9 is a cut off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305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443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 and counselling for broader health promotion and life style</a:t>
            </a:r>
            <a:endParaRPr lang="th-TH" dirty="0"/>
          </a:p>
          <a:p>
            <a:r>
              <a:rPr lang="en-US" dirty="0"/>
              <a:t>Prepare family for the right attitude of child rearing and preparing adolescent to real life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062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With effective antiretroviral therapy </a:t>
            </a:r>
            <a:r>
              <a:rPr lang="en-US" baseline="0" dirty="0" err="1"/>
              <a:t>Opportunitistic</a:t>
            </a:r>
            <a:r>
              <a:rPr lang="en-US" baseline="0" dirty="0"/>
              <a:t> infections decline but the HIV comorbidities are increasing </a:t>
            </a:r>
          </a:p>
          <a:p>
            <a:r>
              <a:rPr lang="en-US" dirty="0"/>
              <a:t>HIV comorbidities</a:t>
            </a:r>
            <a:r>
              <a:rPr lang="en-US" baseline="0" dirty="0"/>
              <a:t> are manifesting in 2</a:t>
            </a:r>
            <a:r>
              <a:rPr lang="en-US" baseline="30000" dirty="0"/>
              <a:t>nd</a:t>
            </a:r>
            <a:r>
              <a:rPr lang="en-US" baseline="0" dirty="0"/>
              <a:t> and 3</a:t>
            </a:r>
            <a:r>
              <a:rPr lang="en-US" baseline="30000" dirty="0"/>
              <a:t>rd</a:t>
            </a:r>
            <a:r>
              <a:rPr lang="en-US" baseline="0" dirty="0"/>
              <a:t> decade of life.. </a:t>
            </a:r>
          </a:p>
          <a:p>
            <a:r>
              <a:rPr lang="en-US" dirty="0"/>
              <a:t>I am optimistic</a:t>
            </a:r>
            <a:r>
              <a:rPr lang="en-US" baseline="0" dirty="0"/>
              <a:t> that the HIV co-morbidities or non communicable diseases complications are manageable by</a:t>
            </a:r>
          </a:p>
          <a:p>
            <a:pPr marL="285750" indent="-285750">
              <a:buFontTx/>
              <a:buChar char="-"/>
            </a:pPr>
            <a:r>
              <a:rPr lang="en-US" baseline="0" dirty="0"/>
              <a:t>Early treatment with antiretroviral therapy to reduce chronic inflammation related to chronic HIV infection and safer antiretroviral drugs during maintenance phase </a:t>
            </a:r>
          </a:p>
          <a:p>
            <a:pPr marL="285750" indent="-285750">
              <a:buFontTx/>
              <a:buChar char="-"/>
            </a:pPr>
            <a:r>
              <a:rPr lang="en-US" baseline="0" dirty="0"/>
              <a:t>Modify traditional risk factors to Atherosclerosis Vascular diseases e.g. smoking, obesity, </a:t>
            </a:r>
            <a:r>
              <a:rPr lang="en-US" baseline="0" dirty="0" err="1"/>
              <a:t>dyslipedmia</a:t>
            </a:r>
            <a:endParaRPr lang="en-US" baseline="0" dirty="0"/>
          </a:p>
          <a:p>
            <a:pPr marL="285750" indent="-285750">
              <a:buFontTx/>
              <a:buChar char="-"/>
            </a:pPr>
            <a:r>
              <a:rPr lang="en-US" baseline="0" dirty="0"/>
              <a:t>Maintain adequate nutrients especially for bone health during time of bone mass accrual</a:t>
            </a:r>
          </a:p>
          <a:p>
            <a:pPr marL="285750" indent="-285750">
              <a:buFontTx/>
              <a:buChar char="-"/>
            </a:pPr>
            <a:r>
              <a:rPr lang="en-US" baseline="0" dirty="0"/>
              <a:t>Mental health is integral part of adolescent care to support them to go thorough period of vulnerability </a:t>
            </a:r>
          </a:p>
          <a:p>
            <a:endParaRPr lang="en-US" baseline="0" dirty="0"/>
          </a:p>
          <a:p>
            <a:r>
              <a:rPr lang="en-US" baseline="0" dirty="0"/>
              <a:t>I would like to end my talk that in the past 2 decades we have come so far avert death in pediatric HIV </a:t>
            </a:r>
          </a:p>
          <a:p>
            <a:r>
              <a:rPr lang="en-US" baseline="0" dirty="0"/>
              <a:t>--- I do believe that we  will be able to do more and better to ensure that this young man dream will come true </a:t>
            </a:r>
          </a:p>
          <a:p>
            <a:r>
              <a:rPr lang="en-US" baseline="0" dirty="0"/>
              <a:t>“ For my future, I would like to have family, house, rice farm and money which I earn for a living.</a:t>
            </a:r>
          </a:p>
          <a:p>
            <a:r>
              <a:rPr lang="en-US" baseline="0" dirty="0"/>
              <a:t>I am on the promising way of hope.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223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178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HIV infection itself leads to chronic inflammation along PLUS  long term use of antiretroviral drugs PLUS traditional risk factors </a:t>
            </a:r>
          </a:p>
          <a:p>
            <a:r>
              <a:rPr lang="en-US" dirty="0"/>
              <a:t>are predisposing HIV infected children and adolescents at risk of chronic diseases while growing into adulthood.</a:t>
            </a:r>
          </a:p>
          <a:p>
            <a:endParaRPr lang="en-US" dirty="0"/>
          </a:p>
          <a:p>
            <a:r>
              <a:rPr lang="en-US" dirty="0"/>
              <a:t>I would like to focus on 4 areas include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Atherosclerosis vascular risks  </a:t>
            </a:r>
            <a:r>
              <a:rPr lang="en-US" dirty="0" err="1"/>
              <a:t>suclinical</a:t>
            </a:r>
            <a:r>
              <a:rPr lang="en-US" dirty="0"/>
              <a:t> adolescents – long term clinical </a:t>
            </a:r>
            <a:r>
              <a:rPr lang="en-US" dirty="0" err="1"/>
              <a:t>moriblidty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Bone health which is a unique area for adolescent since it is a peak period of accrual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Mental health which is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Cognitive and Executive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terms of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Prevalence, how to detect these conditions/ screening patients in the ARV clinic, and this effect the HIV treatment and overall health of the adolescents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appropriate service delivery to address this issue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Keep in mind is that the risk factors are in common, some patients have more than one risk factors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These NCDs are not </a:t>
            </a:r>
            <a:r>
              <a:rPr lang="en-US" dirty="0" err="1"/>
              <a:t>speicaillcy</a:t>
            </a:r>
            <a:r>
              <a:rPr lang="en-US" dirty="0"/>
              <a:t> to HIV positive </a:t>
            </a:r>
            <a:r>
              <a:rPr lang="en-US" dirty="0" err="1"/>
              <a:t>indivuals</a:t>
            </a:r>
            <a:r>
              <a:rPr lang="en-US" dirty="0"/>
              <a:t> and how we approach this as a general health </a:t>
            </a:r>
            <a:r>
              <a:rPr lang="en-US" dirty="0" err="1"/>
              <a:t>protomotion</a:t>
            </a:r>
            <a:r>
              <a:rPr lang="en-US" dirty="0"/>
              <a:t> in non-stigmatize way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F624-6DC9-47CC-A30C-A36A1FD96EF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458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latest metanalysis of more then 800,000 people living with HIV (3.5 M PY), </a:t>
            </a:r>
          </a:p>
          <a:p>
            <a:r>
              <a:rPr lang="en-US" dirty="0"/>
              <a:t>it shows that people living with HIV has 2.2 times risk of atherosclerosis vascular diseases such as myocardial infarction or stroke </a:t>
            </a:r>
          </a:p>
          <a:p>
            <a:r>
              <a:rPr lang="en-US" dirty="0"/>
              <a:t>When compare to HIV negative control with and incidence of 62 per 10,000 PY. </a:t>
            </a:r>
          </a:p>
          <a:p>
            <a:r>
              <a:rPr lang="en-US" dirty="0"/>
              <a:t>The pathogenesis are from accelerated atherosclerosis from endothelial </a:t>
            </a:r>
            <a:r>
              <a:rPr lang="en-US" dirty="0" err="1"/>
              <a:t>dysfuction</a:t>
            </a:r>
            <a:r>
              <a:rPr lang="en-US" dirty="0"/>
              <a:t> and increase arterial inflammation from HIV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from &gt; 1.500 HIV infected individuals showed increase common carotid artery intimal thickness especially age 6-29 years and also association with high blood pressure and low HDL.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Carotid arterial wall thickening is a subclinical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atherosclearosis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thickening is one of pathogenesis others such as plague or thrombus formation has not been measured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(Data from US cohort show increase coronary artery wall thickness  (1.3 + 0.2) vs (1.1+0.1)  mm  intimal thickness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/>
              <a:t>Clin Infect Dis 2014:59:1779-86.</a:t>
            </a:r>
            <a:r>
              <a:rPr lang="en-US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PHACS study from US also assess AVDs using Pathobiological Determinants of Atherosclerosis in Youth (PDAY) coronary arteries 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that 12% had &gt;4 score increase risk of AVD </a:t>
            </a:r>
          </a:p>
          <a:p>
            <a:endParaRPr lang="en-US" dirty="0"/>
          </a:p>
          <a:p>
            <a:r>
              <a:rPr lang="en-US" dirty="0"/>
              <a:t>AND also from traditional risk factor such as  dyslipidemia, insulin resistance, smoking and obesity, </a:t>
            </a:r>
          </a:p>
          <a:p>
            <a:r>
              <a:rPr lang="en-US" dirty="0"/>
              <a:t>** </a:t>
            </a:r>
            <a:r>
              <a:rPr lang="en-US" dirty="0" err="1"/>
              <a:t>Dysplidemia</a:t>
            </a:r>
            <a:r>
              <a:rPr lang="en-US" dirty="0"/>
              <a:t>: LDL &gt; 130 and HDL &lt; 40 mg/dl </a:t>
            </a:r>
          </a:p>
          <a:p>
            <a:r>
              <a:rPr lang="en-US" dirty="0"/>
              <a:t>In adolescents cohort, dyslipidemia in a range of 10% in Asia cohort 22% in PHACS cohort in the US</a:t>
            </a:r>
          </a:p>
          <a:p>
            <a:r>
              <a:rPr lang="en-US" dirty="0"/>
              <a:t>These 2 factors related to ARV: Smoking and obesity</a:t>
            </a:r>
          </a:p>
          <a:p>
            <a:r>
              <a:rPr lang="en-US" dirty="0"/>
              <a:t>*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603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principle:</a:t>
            </a:r>
            <a:r>
              <a:rPr lang="en-US" baseline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Access to antiretroviral drugs help to reduce chronic inflammation and with new class of integrase inhibitors reduce risk of </a:t>
            </a:r>
            <a:r>
              <a:rPr lang="en-US" baseline="0" dirty="0" err="1"/>
              <a:t>dyslipedmia</a:t>
            </a: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Behavioral modification: no smoking exercise and diet modification to prevent obesity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Concomitant treatment with statins of which there is limited data in adolescent with HIV.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Recently data from P1063 using atorvastatin if LDL &gt; 160 mg/dl show that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40% reach target of lipid reduction  within 3 months, yet need long term outcome.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The issue of drug-drug interaction,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statins are extensively metabolized by the CYP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 while in adult using new drug such as </a:t>
            </a:r>
            <a:r>
              <a:rPr lang="en-US" baseline="0" dirty="0" err="1"/>
              <a:t>pitavastain</a:t>
            </a:r>
            <a:r>
              <a:rPr lang="en-US" baseline="0" dirty="0"/>
              <a:t> which has better efficacy compare with pravastatin 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981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Bone Health: Time to optimizing peak bone mass is during adolescent year </a:t>
            </a:r>
          </a:p>
          <a:p>
            <a:pPr marL="0" indent="0">
              <a:buNone/>
            </a:pPr>
            <a:r>
              <a:rPr lang="en-US" dirty="0"/>
              <a:t>During 4 years surrounding teenage 13-14 years: 40% of total BMC acquired and after this 95% of bone mass accrual**</a:t>
            </a:r>
          </a:p>
          <a:p>
            <a:pPr marL="0" indent="0">
              <a:buNone/>
            </a:pPr>
            <a:r>
              <a:rPr lang="en-US" dirty="0"/>
              <a:t>Therefore, we would like to make it right during adolescent to reduce  osteoporosis risk later in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Form the national osteoporosis foundation guideline. The factors that associated with bone health include physical activity,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Recommended Calcium intake 1300 mg/day Vitamin D 600 IU/day </a:t>
            </a:r>
          </a:p>
          <a:p>
            <a:pPr marL="0" indent="0">
              <a:buNone/>
            </a:pPr>
            <a:r>
              <a:rPr lang="en-US" dirty="0"/>
              <a:t>Effect of Calcium/vitamin D = 0.5 to 5.8% gain at 1 year of supplement </a:t>
            </a:r>
          </a:p>
          <a:p>
            <a:pPr marL="342900" indent="-342900">
              <a:buAutoNum type="arabicPeriod"/>
            </a:pPr>
            <a:r>
              <a:rPr lang="en-US" dirty="0"/>
              <a:t>Timing for peak bone mineral accretion rate @ 12.5(female) or 14(male) with 4 years surrounding that period 39% of total bone mineral acquired* after that 95% of bone mass achieved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DMPA = depot medroxyprogesterone acetate – effect on bone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72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Tools for bone mass measurement is Dual Energy X-ray absorptiometry or DEXA scan, the simple one is lumbar spine which take less than 10 minutes to do a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graph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SA data vitamin D &lt; 10 ug/day and </a:t>
            </a:r>
            <a:r>
              <a:rPr lang="en-US" sz="1800" dirty="0" err="1"/>
              <a:t>Calcoum</a:t>
            </a:r>
            <a:r>
              <a:rPr lang="en-US" sz="1800" dirty="0"/>
              <a:t> &lt; 800 mg/d</a:t>
            </a:r>
            <a:endParaRPr lang="th-TH" sz="1800" b="1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71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study to give supplement calcium and vitamin D among adolescent with vitamin D deficiency or low bone mineral density.</a:t>
            </a:r>
          </a:p>
          <a:p>
            <a:r>
              <a:rPr lang="en-US" dirty="0"/>
              <a:t>Basically with supplement it shows </a:t>
            </a:r>
            <a:r>
              <a:rPr lang="en-US" dirty="0" err="1"/>
              <a:t>significanlty</a:t>
            </a:r>
            <a:r>
              <a:rPr lang="en-US" dirty="0"/>
              <a:t> improved in Bone mineral density.</a:t>
            </a:r>
          </a:p>
          <a:p>
            <a:r>
              <a:rPr lang="en-US" dirty="0"/>
              <a:t>Importantly to note that it is the </a:t>
            </a:r>
            <a:r>
              <a:rPr lang="en-US" dirty="0" err="1"/>
              <a:t>thershold</a:t>
            </a:r>
            <a:r>
              <a:rPr lang="en-US" dirty="0"/>
              <a:t> effect of calcium and vitamin D  - supplement is worked will in population which show </a:t>
            </a:r>
            <a:r>
              <a:rPr lang="en-US"/>
              <a:t>inadequate intake **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658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Edinburg Post Natal depression scale: application can be widely used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69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Prevalence </a:t>
            </a:r>
          </a:p>
          <a:p>
            <a:endParaRPr lang="en-US" dirty="0"/>
          </a:p>
          <a:p>
            <a:r>
              <a:rPr lang="en-US" dirty="0"/>
              <a:t>US: PHACS, ATN, CASAH</a:t>
            </a:r>
          </a:p>
          <a:p>
            <a:r>
              <a:rPr lang="en-US" dirty="0"/>
              <a:t>Asia: </a:t>
            </a:r>
            <a:r>
              <a:rPr lang="en-US" dirty="0" err="1"/>
              <a:t>TREATAsia</a:t>
            </a:r>
            <a:r>
              <a:rPr lang="en-US" dirty="0"/>
              <a:t>, Resilience cohort</a:t>
            </a:r>
          </a:p>
          <a:p>
            <a:r>
              <a:rPr lang="en-US" dirty="0"/>
              <a:t>Africa: ?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metanalayis</a:t>
            </a:r>
            <a:r>
              <a:rPr lang="en-US" dirty="0"/>
              <a:t> among adult 24% had PHQ9 &gt; 9 = 24% and Prevalence of MDD = 14% </a:t>
            </a:r>
          </a:p>
          <a:p>
            <a:r>
              <a:rPr lang="en-US" dirty="0"/>
              <a:t>Patel P. AIDS 2018;32: suppl1: S5-20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E1B1-4960-40B1-A304-DCEA820B6C3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424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39B877-D014-43BF-A1F7-39688E356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D72C987-39F1-4896-92C7-272CD3800E1C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89E1064-FAB3-444C-9D62-D6410C082CF3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F1A0A37C-EA48-49E8-B531-1B62EB638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98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9785C-D9AA-47F1-9295-7CDF70B97F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C47F595-6E73-4F1B-A3FD-E006762488D0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E752622-EB1A-408D-B704-1588E0B395FF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4ABC05A-1891-4A0A-8F71-8A9FD54AE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7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4C0579-DB85-4938-9193-0288A086D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136DE7C-9816-4DDF-91AF-515B0A036D02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16626D2-2B76-48E6-8B11-7E60F459E85B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FB3DF84-CD53-4201-AF51-5700B73D64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627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90E03F-E5F2-4C52-83D9-D09F281C0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9BE6564-967F-43AD-902A-E66DD51F8D10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9EBC500-F48F-4767-8E96-FDA3E4806A16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9DDD9A8-2D81-4375-B21E-A614CA592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34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8C9EEC-3F6C-4CCC-8B18-C469EED9F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992EF0E-89BB-41B5-8586-8CDE4A5F029D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B73007A-AAC5-4901-B1D4-B323B92BE3D2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789B7C1-90E5-4702-8BFA-FF2C5A12CA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24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B67D955-AB7A-435B-97BB-0B9FFFFEE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FD33586-B756-4482-8FF7-7B8A939A73E7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A1B14ED-A52A-4C68-B59C-373EDB1FEF57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3500F04-8A8E-4D98-AD15-BD6026030F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F3DD043-DB5D-4056-9536-EBB808F86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A3330F3-43F5-42CF-8376-1A37C062B2AD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2DCC4FF-1E9F-46FB-8AE0-2489FCDBF867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8603782-921C-4B45-86CE-F10158DC6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81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B9F5ED0-7D48-4D08-BC8C-E0A743231C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6F1FF4-9881-4C50-8090-2B285F2C2570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5756652-7048-4324-8D8B-1A4DAFA745B1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A777B50-E3AE-430A-A780-D1261E243B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693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18CE00-507F-414B-B8C0-77CFD8BB8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28F6227-D614-4135-A274-760017DF3B28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FB80788-E9E6-4A72-9DAD-0B6DEBBA18CC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E44B2EB-735C-448D-B021-6C081F278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29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4A27C7-EC77-4E28-B8F4-83734EB74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1FB5184-A553-4195-B9E9-0F5CB1BA0E43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918A0CB-E0B3-4CF3-96D5-4A43A24D949B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0AF6F510-231D-4168-B4E5-B94ACFD9B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27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BAA6C4-783B-4165-B06A-417363DB5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0B3A347-EFDA-47B8-AC6F-5D8F4011559E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F634A5D-3737-40C5-9A20-BAEAFECD7829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BC02EFC-E947-401A-BB58-3953DAFA6D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5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26195-8515-4480-A066-0C40DC8E0EE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40D1-7CFC-4784-A682-E280FA8377D4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D232E4-C205-4ECD-9E7B-50CB2E412B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4D98BB-CFBE-4152-81C6-F36C5BAE858D}"/>
              </a:ext>
            </a:extLst>
          </p:cNvPr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5060D69-49AF-4208-AD5B-8E8EDD92D92A}"/>
                </a:ext>
              </a:extLst>
            </p:cNvPr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FAA2EFC-DA96-499D-9050-459E36E27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736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206698-A62B-4796-B938-16A3CC63F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82" y="231290"/>
            <a:ext cx="8493352" cy="184252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Chronic Diseases in Children/Adolescents on Antiretroviral Therapy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Preparing for What is to Come 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CA3756-0DE1-41F5-9E17-B5FAD9BD0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797" y="4560683"/>
            <a:ext cx="8215960" cy="1655762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0099"/>
                </a:solidFill>
              </a:rPr>
              <a:t>Thanyawee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Puthanakit</a:t>
            </a:r>
            <a:r>
              <a:rPr lang="en-US" sz="2800" b="1" dirty="0">
                <a:solidFill>
                  <a:srgbClr val="000099"/>
                </a:solidFill>
              </a:rPr>
              <a:t>, MD</a:t>
            </a:r>
          </a:p>
          <a:p>
            <a:r>
              <a:rPr lang="en-US" sz="2000" b="1" baseline="30000" dirty="0">
                <a:solidFill>
                  <a:srgbClr val="000099"/>
                </a:solidFill>
              </a:rPr>
              <a:t>1</a:t>
            </a:r>
            <a:r>
              <a:rPr lang="en-US" sz="2000" b="1" dirty="0">
                <a:solidFill>
                  <a:srgbClr val="000099"/>
                </a:solidFill>
              </a:rPr>
              <a:t>Dept of Pediatrics, Faculty of Medicine, Chulalongkorn University</a:t>
            </a:r>
          </a:p>
          <a:p>
            <a:r>
              <a:rPr lang="en-US" sz="2000" b="1" baseline="30000" dirty="0">
                <a:solidFill>
                  <a:srgbClr val="000099"/>
                </a:solidFill>
              </a:rPr>
              <a:t>2</a:t>
            </a:r>
            <a:r>
              <a:rPr lang="en-US" sz="2000" b="1" dirty="0">
                <a:solidFill>
                  <a:srgbClr val="000099"/>
                </a:solidFill>
              </a:rPr>
              <a:t>HIVNAT, Thai Red Cross AIDS Research Center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0099"/>
                </a:solidFill>
              </a:rPr>
              <a:t>Bangkok Thailand</a:t>
            </a:r>
          </a:p>
          <a:p>
            <a:endParaRPr lang="th-TH" sz="2000" dirty="0">
              <a:solidFill>
                <a:srgbClr val="0000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907D3A-5E1D-45D5-80A8-826BEFA17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45" y="4132244"/>
            <a:ext cx="925730" cy="923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9AF78D3-0882-4295-AA3A-207462751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01" y="4097818"/>
            <a:ext cx="925730" cy="925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DEC032-DF62-4411-B8D3-CC80545D04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91" y="2073818"/>
            <a:ext cx="3513400" cy="2392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498750-2117-46EA-9E40-B808B5108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33" y="5824527"/>
            <a:ext cx="513261" cy="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4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1378A-688F-45A4-9FD9-FD4948CC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6" y="21776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Mental health among adolescents</a:t>
            </a:r>
            <a:r>
              <a:rPr lang="en-US" dirty="0"/>
              <a:t> </a:t>
            </a:r>
            <a:endParaRPr lang="th-TH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7764492B-9342-4A2D-9287-4D690986A8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1164763"/>
              </p:ext>
            </p:extLst>
          </p:nvPr>
        </p:nvGraphicFramePr>
        <p:xfrm>
          <a:off x="92236" y="1543326"/>
          <a:ext cx="8875518" cy="3826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80">
                  <a:extLst>
                    <a:ext uri="{9D8B030D-6E8A-4147-A177-3AD203B41FA5}">
                      <a16:colId xmlns="" xmlns:a16="http://schemas.microsoft.com/office/drawing/2014/main" val="1658810303"/>
                    </a:ext>
                  </a:extLst>
                </a:gridCol>
                <a:gridCol w="1873416">
                  <a:extLst>
                    <a:ext uri="{9D8B030D-6E8A-4147-A177-3AD203B41FA5}">
                      <a16:colId xmlns="" xmlns:a16="http://schemas.microsoft.com/office/drawing/2014/main" val="2703687145"/>
                    </a:ext>
                  </a:extLst>
                </a:gridCol>
                <a:gridCol w="2230664">
                  <a:extLst>
                    <a:ext uri="{9D8B030D-6E8A-4147-A177-3AD203B41FA5}">
                      <a16:colId xmlns="" xmlns:a16="http://schemas.microsoft.com/office/drawing/2014/main" val="2154137287"/>
                    </a:ext>
                  </a:extLst>
                </a:gridCol>
                <a:gridCol w="1653266">
                  <a:extLst>
                    <a:ext uri="{9D8B030D-6E8A-4147-A177-3AD203B41FA5}">
                      <a16:colId xmlns="" xmlns:a16="http://schemas.microsoft.com/office/drawing/2014/main" val="3883380443"/>
                    </a:ext>
                  </a:extLst>
                </a:gridCol>
                <a:gridCol w="1635692">
                  <a:extLst>
                    <a:ext uri="{9D8B030D-6E8A-4147-A177-3AD203B41FA5}">
                      <a16:colId xmlns="" xmlns:a16="http://schemas.microsoft.com/office/drawing/2014/main" val="1556101017"/>
                    </a:ext>
                  </a:extLst>
                </a:gridCol>
              </a:tblGrid>
              <a:tr h="931184">
                <a:tc>
                  <a:txBody>
                    <a:bodyPr/>
                    <a:lstStyle/>
                    <a:p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Resilience</a:t>
                      </a:r>
                      <a:r>
                        <a:rPr lang="en-US" sz="2400" baseline="30000" dirty="0"/>
                        <a:t>1</a:t>
                      </a:r>
                      <a:r>
                        <a:rPr lang="en-US" sz="2400" dirty="0"/>
                        <a:t> 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Mental health</a:t>
                      </a:r>
                      <a:r>
                        <a:rPr lang="en-US" sz="2400" baseline="30000" dirty="0"/>
                        <a:t>2</a:t>
                      </a:r>
                      <a:endParaRPr lang="th-TH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USA</a:t>
                      </a:r>
                      <a:r>
                        <a:rPr lang="en-US" sz="2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Malawi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3578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Age (years)</a:t>
                      </a:r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&gt; 10 years</a:t>
                      </a:r>
                    </a:p>
                    <a:p>
                      <a:pPr algn="ctr"/>
                      <a:r>
                        <a:rPr lang="en-US" dirty="0">
                          <a:latin typeface="+mn-lt"/>
                        </a:rPr>
                        <a:t>N=223</a:t>
                      </a:r>
                      <a:endParaRPr lang="th-TH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15-25 years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N=150</a:t>
                      </a:r>
                      <a:endParaRPr lang="th-TH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9-16 years </a:t>
                      </a:r>
                    </a:p>
                    <a:p>
                      <a:pPr algn="ctr"/>
                      <a:r>
                        <a:rPr lang="en-US" dirty="0">
                          <a:latin typeface="+mn-lt"/>
                        </a:rPr>
                        <a:t>N =206</a:t>
                      </a:r>
                      <a:endParaRPr lang="th-TH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12-18 years </a:t>
                      </a:r>
                    </a:p>
                    <a:p>
                      <a:pPr algn="ctr"/>
                      <a:r>
                        <a:rPr lang="en-US" dirty="0">
                          <a:latin typeface="+mn-lt"/>
                        </a:rPr>
                        <a:t> N =562</a:t>
                      </a:r>
                      <a:endParaRPr lang="th-TH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16504"/>
                  </a:ext>
                </a:extLst>
              </a:tr>
              <a:tr h="570903">
                <a:tc>
                  <a:txBody>
                    <a:bodyPr/>
                    <a:lstStyle/>
                    <a:p>
                      <a:r>
                        <a:rPr lang="en-US" sz="2000" b="1" dirty="0"/>
                        <a:t>Assessment </a:t>
                      </a:r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Screening tools</a:t>
                      </a:r>
                    </a:p>
                    <a:p>
                      <a:pPr algn="ctr"/>
                      <a:r>
                        <a:rPr lang="en-US" dirty="0"/>
                        <a:t>CDI</a:t>
                      </a:r>
                    </a:p>
                    <a:p>
                      <a:pPr algn="ctr"/>
                      <a:r>
                        <a:rPr lang="en-US" dirty="0"/>
                        <a:t>CES-D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PHQ-9 &amp;</a:t>
                      </a:r>
                    </a:p>
                    <a:p>
                      <a:pPr algn="ctr"/>
                      <a:r>
                        <a:rPr lang="en-US" dirty="0"/>
                        <a:t> evaluation</a:t>
                      </a:r>
                    </a:p>
                    <a:p>
                      <a:pPr algn="ctr"/>
                      <a:r>
                        <a:rPr lang="en-US" dirty="0"/>
                        <a:t> by psychiatrist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Diagnostic Interview Schedule for</a:t>
                      </a: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Children</a:t>
                      </a:r>
                      <a:endParaRPr lang="th-TH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Beck Depression Children scale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805065"/>
                  </a:ext>
                </a:extLst>
              </a:tr>
              <a:tr h="1019521">
                <a:tc>
                  <a:txBody>
                    <a:bodyPr/>
                    <a:lstStyle/>
                    <a:p>
                      <a:r>
                        <a:rPr lang="en-US" sz="2000" b="1"/>
                        <a:t>Prevalence</a:t>
                      </a:r>
                      <a:r>
                        <a:rPr lang="en-US" sz="2000"/>
                        <a:t> </a:t>
                      </a:r>
                      <a:endParaRPr lang="th-TH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Depression 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12%-27%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mtClean="0"/>
                        <a:t>(age </a:t>
                      </a:r>
                      <a:r>
                        <a:rPr lang="en-US" dirty="0"/>
                        <a:t>&lt;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15 </a:t>
                      </a:r>
                      <a:r>
                        <a:rPr lang="en-US" smtClean="0"/>
                        <a:t>years</a:t>
                      </a:r>
                      <a:r>
                        <a:rPr lang="en-US" b="1" baseline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vs </a:t>
                      </a:r>
                      <a:r>
                        <a:rPr lang="en-US" b="0" u="sng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15 years)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10% </a:t>
                      </a:r>
                      <a:r>
                        <a:rPr lang="en-US" dirty="0"/>
                        <a:t>had depression, adjustment disorders</a:t>
                      </a:r>
                    </a:p>
                    <a:p>
                      <a:endParaRPr lang="en-US" dirty="0"/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9% </a:t>
                      </a:r>
                      <a:r>
                        <a:rPr lang="en-US" dirty="0"/>
                        <a:t>suicidal ideation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7% </a:t>
                      </a:r>
                      <a:r>
                        <a:rPr lang="en-US" dirty="0"/>
                        <a:t>mood </a:t>
                      </a:r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19%</a:t>
                      </a:r>
                      <a:r>
                        <a:rPr lang="en-US" dirty="0"/>
                        <a:t>depression </a:t>
                      </a:r>
                    </a:p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7% </a:t>
                      </a:r>
                      <a:r>
                        <a:rPr lang="en-US" dirty="0"/>
                        <a:t>suicidal ideation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424218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05AAB4F-99DD-4686-AD44-5A2817F20D63}"/>
              </a:ext>
            </a:extLst>
          </p:cNvPr>
          <p:cNvCxnSpPr>
            <a:cxnSpLocks/>
          </p:cNvCxnSpPr>
          <p:nvPr/>
        </p:nvCxnSpPr>
        <p:spPr>
          <a:xfrm flipV="1">
            <a:off x="92236" y="1307162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A14D99B-BBF1-4CCC-8DAE-D5ACE6661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2" r="5510"/>
          <a:stretch/>
        </p:blipFill>
        <p:spPr>
          <a:xfrm>
            <a:off x="8095063" y="58941"/>
            <a:ext cx="840574" cy="1130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10C1BD-0764-4546-9501-D0F267A53E18}"/>
              </a:ext>
            </a:extLst>
          </p:cNvPr>
          <p:cNvSpPr txBox="1"/>
          <p:nvPr/>
        </p:nvSpPr>
        <p:spPr>
          <a:xfrm>
            <a:off x="368216" y="5879162"/>
            <a:ext cx="8468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Songtaweesin </a:t>
            </a:r>
            <a:r>
              <a:rPr lang="en-US" sz="1200" dirty="0"/>
              <a:t>N. </a:t>
            </a:r>
            <a:r>
              <a:rPr lang="en-US" sz="1200" dirty="0" smtClean="0"/>
              <a:t>10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International </a:t>
            </a:r>
            <a:r>
              <a:rPr lang="en-US" sz="1200" dirty="0"/>
              <a:t>workshop </a:t>
            </a:r>
            <a:r>
              <a:rPr lang="en-US" sz="1200" dirty="0" smtClean="0"/>
              <a:t>HIV Pediatrics 2018   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Sudjaritrak </a:t>
            </a:r>
            <a:r>
              <a:rPr lang="en-US" sz="1200" dirty="0"/>
              <a:t>T. 10</a:t>
            </a:r>
            <a:r>
              <a:rPr lang="en-US" sz="1200" baseline="30000" dirty="0"/>
              <a:t>th</a:t>
            </a:r>
            <a:r>
              <a:rPr lang="en-US" sz="1200" dirty="0"/>
              <a:t> International workshop HIV pediatrics 2018</a:t>
            </a:r>
          </a:p>
          <a:p>
            <a:r>
              <a:rPr lang="en-US" sz="1200" baseline="30000" dirty="0" smtClean="0">
                <a:cs typeface="Arial" panose="020B0604020202020204" pitchFamily="34" charset="0"/>
              </a:rPr>
              <a:t>3</a:t>
            </a:r>
            <a:r>
              <a:rPr lang="en-US" sz="1200" dirty="0" smtClean="0">
                <a:cs typeface="Arial" panose="020B0604020202020204" pitchFamily="34" charset="0"/>
              </a:rPr>
              <a:t>Mellins </a:t>
            </a:r>
            <a:r>
              <a:rPr lang="en-US" sz="1200" dirty="0">
                <a:cs typeface="Arial" panose="020B0604020202020204" pitchFamily="34" charset="0"/>
              </a:rPr>
              <a:t>CA. J Child Psychol Psychiatry 2009;50:1131-8;  </a:t>
            </a:r>
            <a:r>
              <a:rPr lang="en-US" sz="1200" dirty="0" smtClean="0">
                <a:cs typeface="Arial" panose="020B0604020202020204" pitchFamily="34" charset="0"/>
              </a:rPr>
              <a:t>	               </a:t>
            </a:r>
            <a:r>
              <a:rPr lang="en-US" sz="1200" baseline="30000" dirty="0" smtClean="0">
                <a:cs typeface="Arial" panose="020B0604020202020204" pitchFamily="34" charset="0"/>
              </a:rPr>
              <a:t>4</a:t>
            </a:r>
            <a:r>
              <a:rPr lang="en-US" sz="1200" dirty="0" smtClean="0">
                <a:cs typeface="Arial" panose="020B0604020202020204" pitchFamily="34" charset="0"/>
              </a:rPr>
              <a:t>Kim </a:t>
            </a:r>
            <a:r>
              <a:rPr lang="en-US" sz="1200" dirty="0">
                <a:cs typeface="Arial" panose="020B0604020202020204" pitchFamily="34" charset="0"/>
              </a:rPr>
              <a:t>MH. J Int AIDS Soc 2014;17:18965</a:t>
            </a:r>
            <a:endParaRPr lang="en-US" sz="1200" dirty="0"/>
          </a:p>
          <a:p>
            <a:endParaRPr lang="th-TH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47CBB3D-E9D9-450D-8320-CF961A000F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09" y="1976682"/>
            <a:ext cx="513261" cy="299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8625C25-BFB4-4A65-9C15-3C3EA16C3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36" y="1976682"/>
            <a:ext cx="513261" cy="299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D07D90B-D7DF-4B71-BA9E-D93EC898FB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21463"/>
          <a:stretch/>
        </p:blipFill>
        <p:spPr>
          <a:xfrm>
            <a:off x="6262972" y="2010800"/>
            <a:ext cx="513260" cy="299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55C2122-E23F-469E-8D34-51ADCCEFB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38" y="1970881"/>
            <a:ext cx="569970" cy="3792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B233E6F-1676-4224-B441-A373E2D1E1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b="9812"/>
          <a:stretch/>
        </p:blipFill>
        <p:spPr>
          <a:xfrm flipH="1">
            <a:off x="2591235" y="1950376"/>
            <a:ext cx="479165" cy="3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55E10D-CFAC-41EF-A187-16A4F03E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Mental Health support</a:t>
            </a:r>
            <a:r>
              <a:rPr lang="en-US" b="1">
                <a:solidFill>
                  <a:srgbClr val="FF0000"/>
                </a:solidFill>
              </a:rPr>
              <a:t>: Zimbabwe</a:t>
            </a:r>
            <a:endParaRPr lang="th-TH" b="1">
              <a:solidFill>
                <a:srgbClr val="FF000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1EF99CC0-87F9-412C-AD87-B19FAD627B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47" y="3011658"/>
            <a:ext cx="3886200" cy="2298994"/>
          </a:xfrm>
        </p:spPr>
      </p:pic>
      <p:pic>
        <p:nvPicPr>
          <p:cNvPr id="17" name="Content Placeholder 16">
            <a:extLst>
              <a:ext uri="{FF2B5EF4-FFF2-40B4-BE49-F238E27FC236}">
                <a16:creationId xmlns="" xmlns:a16="http://schemas.microsoft.com/office/drawing/2014/main" id="{9FB82476-B2C3-4B48-A17D-959BD3E4C4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32" y="1429643"/>
            <a:ext cx="1605835" cy="1443447"/>
          </a:xfr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14E28D-9044-43DD-A88A-5C3330F51969}"/>
              </a:ext>
            </a:extLst>
          </p:cNvPr>
          <p:cNvSpPr txBox="1"/>
          <p:nvPr/>
        </p:nvSpPr>
        <p:spPr>
          <a:xfrm>
            <a:off x="4779696" y="5807631"/>
            <a:ext cx="429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Chibanda</a:t>
            </a:r>
            <a:r>
              <a:rPr lang="en-US" dirty="0"/>
              <a:t> D. JAMA 2016;316:2618-26.</a:t>
            </a:r>
          </a:p>
          <a:p>
            <a:r>
              <a:rPr lang="en-US" dirty="0"/>
              <a:t>Patel P. AIDS 2018;32:Suppl 1:S5-20.</a:t>
            </a:r>
            <a:endParaRPr lang="th-TH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88D8FCD-3CC9-4093-BD07-73A2762C36E6}"/>
              </a:ext>
            </a:extLst>
          </p:cNvPr>
          <p:cNvSpPr txBox="1"/>
          <p:nvPr/>
        </p:nvSpPr>
        <p:spPr>
          <a:xfrm>
            <a:off x="4823613" y="454745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A28B6E-6DD9-4E06-9326-603170A97883}"/>
              </a:ext>
            </a:extLst>
          </p:cNvPr>
          <p:cNvSpPr txBox="1"/>
          <p:nvPr/>
        </p:nvSpPr>
        <p:spPr>
          <a:xfrm>
            <a:off x="5095164" y="1926058"/>
            <a:ext cx="2150541" cy="523220"/>
          </a:xfrm>
          <a:prstGeom prst="rect">
            <a:avLst/>
          </a:prstGeom>
          <a:solidFill>
            <a:srgbClr val="B256AE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Kugfungisisa</a:t>
            </a:r>
            <a:endParaRPr lang="th-TH" sz="2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F6F1C60-ADEB-4C49-9D56-AF3D5D82A3CF}"/>
              </a:ext>
            </a:extLst>
          </p:cNvPr>
          <p:cNvCxnSpPr>
            <a:cxnSpLocks/>
          </p:cNvCxnSpPr>
          <p:nvPr/>
        </p:nvCxnSpPr>
        <p:spPr>
          <a:xfrm flipV="1">
            <a:off x="92236" y="1307162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0239223-C130-4B28-BF8C-58F93DB027C8}"/>
              </a:ext>
            </a:extLst>
          </p:cNvPr>
          <p:cNvSpPr txBox="1"/>
          <p:nvPr/>
        </p:nvSpPr>
        <p:spPr>
          <a:xfrm>
            <a:off x="150924" y="1507093"/>
            <a:ext cx="4651779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Task shifting of mental health to lay healthcare workers (grandmothers)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Randomized trial of mental health intervention by </a:t>
            </a:r>
            <a:r>
              <a:rPr lang="en-US" sz="2000" b="1" dirty="0"/>
              <a:t>“Friendship bench”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6 sessions of “</a:t>
            </a:r>
            <a:r>
              <a:rPr lang="en-US" sz="2000" b="1" dirty="0"/>
              <a:t>problem-solving therapy”</a:t>
            </a:r>
          </a:p>
          <a:p>
            <a:r>
              <a:rPr lang="en-US" sz="2000" dirty="0"/>
              <a:t>     and peer support group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573 participants during 2014-2015 Median age 33 years, 42% </a:t>
            </a:r>
            <a:r>
              <a:rPr lang="en-US" sz="2000" dirty="0" err="1"/>
              <a:t>HIV+ve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Significantly less depressive symptoms 14% vs. 50% at 6 months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5C75017-7D96-4340-A68E-F1E217EBD509}"/>
              </a:ext>
            </a:extLst>
          </p:cNvPr>
          <p:cNvSpPr txBox="1"/>
          <p:nvPr/>
        </p:nvSpPr>
        <p:spPr>
          <a:xfrm>
            <a:off x="150924" y="5115413"/>
            <a:ext cx="455032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Interventions for depression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Medication (SSRIs, tricyclic agents)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Interpersonal psychotherapy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Cognitive behavioral therapy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66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1F071-081A-45FD-8AE7-0E60BAFB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Cognitive and Executive functions 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0E41B7-F816-4973-9380-A0221E27B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929" y="1690689"/>
            <a:ext cx="4379071" cy="4351338"/>
          </a:xfrm>
        </p:spPr>
        <p:txBody>
          <a:bodyPr/>
          <a:lstStyle/>
          <a:p>
            <a:r>
              <a:rPr lang="en-US" dirty="0"/>
              <a:t>Adolescent is a period of which limbic regions (emotions) function develop ahead of prefrontal regions (logic). </a:t>
            </a:r>
          </a:p>
          <a:p>
            <a:r>
              <a:rPr lang="en-US" dirty="0"/>
              <a:t>Cognitive &amp; Executive functions may be impaired due to psychosocial factors and chronic HIV infection</a:t>
            </a:r>
            <a:endParaRPr lang="th-TH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754369C-A927-4250-9284-343E311E1323}"/>
              </a:ext>
            </a:extLst>
          </p:cNvPr>
          <p:cNvCxnSpPr>
            <a:cxnSpLocks/>
          </p:cNvCxnSpPr>
          <p:nvPr/>
        </p:nvCxnSpPr>
        <p:spPr>
          <a:xfrm flipV="1">
            <a:off x="92236" y="1307162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C1A949-0F3B-453B-BAFA-0C2A5BE3BFE4}"/>
              </a:ext>
            </a:extLst>
          </p:cNvPr>
          <p:cNvSpPr txBox="1"/>
          <p:nvPr/>
        </p:nvSpPr>
        <p:spPr>
          <a:xfrm>
            <a:off x="5024222" y="6359944"/>
            <a:ext cx="316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Kerr S. # THPEB146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7C9377CA-DCCE-445F-B14C-D2EA982C91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-25803" r="11148" b="52630"/>
          <a:stretch/>
        </p:blipFill>
        <p:spPr>
          <a:xfrm>
            <a:off x="4464612" y="224941"/>
            <a:ext cx="4587151" cy="4528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BD9076-499B-46C0-A7E4-9730D3348E18}"/>
              </a:ext>
            </a:extLst>
          </p:cNvPr>
          <p:cNvSpPr txBox="1"/>
          <p:nvPr/>
        </p:nvSpPr>
        <p:spPr>
          <a:xfrm>
            <a:off x="4203602" y="4943323"/>
            <a:ext cx="4891119" cy="14157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Executive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Children’s Color Trails Test-2 (CCTT-2)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 Fluency Test (DFT)</a:t>
            </a:r>
          </a:p>
          <a:p>
            <a:r>
              <a:rPr lang="en-US" b="1" dirty="0"/>
              <a:t>Working memory: </a:t>
            </a:r>
            <a:r>
              <a:rPr lang="en-US" dirty="0"/>
              <a:t>Freedom of distractibility index</a:t>
            </a:r>
          </a:p>
          <a:p>
            <a:r>
              <a:rPr lang="en-US" b="1" dirty="0"/>
              <a:t>Processing speed index (</a:t>
            </a:r>
            <a:r>
              <a:rPr lang="en-US" dirty="0"/>
              <a:t>PSI)</a:t>
            </a:r>
            <a:endParaRPr lang="th-TH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CB7940-D24F-42BC-A5C8-3BDD52A85753}"/>
              </a:ext>
            </a:extLst>
          </p:cNvPr>
          <p:cNvSpPr txBox="1"/>
          <p:nvPr/>
        </p:nvSpPr>
        <p:spPr>
          <a:xfrm>
            <a:off x="4369482" y="1497407"/>
            <a:ext cx="4682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Prevalence of impaired cognitive functions</a:t>
            </a:r>
            <a:endParaRPr lang="th-TH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03904807-5C57-49C0-875B-8B98A937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Research gaps in NCDs in LMICs</a:t>
            </a:r>
            <a:endParaRPr lang="th-TH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7359EF9-94A7-4AD8-8F5A-A7844F13E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32586" y="1960561"/>
            <a:ext cx="2864020" cy="39553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59ADC1D4-BD11-4ADF-97E8-BFDA330D5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367" y="1899192"/>
            <a:ext cx="5736096" cy="4351338"/>
          </a:xfrm>
        </p:spPr>
        <p:txBody>
          <a:bodyPr>
            <a:normAutofit/>
          </a:bodyPr>
          <a:lstStyle/>
          <a:p>
            <a:r>
              <a:rPr lang="en-US" dirty="0"/>
              <a:t>What are appropriate </a:t>
            </a:r>
            <a:r>
              <a:rPr lang="en-US" b="1" dirty="0">
                <a:solidFill>
                  <a:srgbClr val="7030A0"/>
                </a:solidFill>
              </a:rPr>
              <a:t>NCD diagnostics test </a:t>
            </a:r>
            <a:r>
              <a:rPr lang="en-US" dirty="0"/>
              <a:t>and </a:t>
            </a:r>
            <a:r>
              <a:rPr lang="en-US" b="1" dirty="0">
                <a:solidFill>
                  <a:srgbClr val="7030A0"/>
                </a:solidFill>
              </a:rPr>
              <a:t>medications</a:t>
            </a:r>
            <a:r>
              <a:rPr lang="en-US" dirty="0"/>
              <a:t> should be available in LMICs?</a:t>
            </a:r>
          </a:p>
          <a:p>
            <a:r>
              <a:rPr lang="en-US" dirty="0"/>
              <a:t>Should </a:t>
            </a:r>
            <a:r>
              <a:rPr lang="en-US" b="1" dirty="0">
                <a:solidFill>
                  <a:srgbClr val="7030A0"/>
                </a:solidFill>
              </a:rPr>
              <a:t>“Triage” </a:t>
            </a:r>
            <a:r>
              <a:rPr lang="en-US" dirty="0"/>
              <a:t>decisions be made based on risk stratification?</a:t>
            </a:r>
          </a:p>
          <a:p>
            <a:r>
              <a:rPr lang="en-US" dirty="0"/>
              <a:t>What impact will NCD integration have on </a:t>
            </a:r>
            <a:r>
              <a:rPr lang="en-US" b="1" dirty="0">
                <a:solidFill>
                  <a:srgbClr val="7030A0"/>
                </a:solidFill>
              </a:rPr>
              <a:t>HIV workflows </a:t>
            </a:r>
            <a:r>
              <a:rPr lang="en-US" dirty="0"/>
              <a:t>and quality?</a:t>
            </a:r>
          </a:p>
          <a:p>
            <a:r>
              <a:rPr lang="en-US" dirty="0"/>
              <a:t>What </a:t>
            </a:r>
            <a:r>
              <a:rPr lang="en-US" b="1" dirty="0">
                <a:solidFill>
                  <a:srgbClr val="7030A0"/>
                </a:solidFill>
              </a:rPr>
              <a:t>training modules </a:t>
            </a:r>
            <a:r>
              <a:rPr lang="en-US" dirty="0"/>
              <a:t>should be used to build HCWs and community capacity to handle NCDs?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F7FE9DA-FF70-4F67-A1A8-756D07D8CDAB}"/>
              </a:ext>
            </a:extLst>
          </p:cNvPr>
          <p:cNvCxnSpPr>
            <a:cxnSpLocks/>
          </p:cNvCxnSpPr>
          <p:nvPr/>
        </p:nvCxnSpPr>
        <p:spPr>
          <a:xfrm flipV="1">
            <a:off x="92236" y="1408391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BC8EFFE-5831-4958-83D2-B3BD7E99EEF4}"/>
              </a:ext>
            </a:extLst>
          </p:cNvPr>
          <p:cNvSpPr txBox="1"/>
          <p:nvPr/>
        </p:nvSpPr>
        <p:spPr>
          <a:xfrm>
            <a:off x="5707330" y="6001091"/>
            <a:ext cx="328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Susan V. AIDS 2018;32:S107-113.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324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6CC5EB-4BC9-488D-BDC5-AC5EA57F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35" y="365126"/>
            <a:ext cx="885556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How to prepare HIV &amp; NCDs Integrated care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9C060F-FA69-4C60-9B02-13091E6ED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286" y="1727422"/>
            <a:ext cx="8567511" cy="29059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Access to metabolic friendly ARV regimens </a:t>
            </a:r>
          </a:p>
          <a:p>
            <a:r>
              <a:rPr lang="en-US" dirty="0"/>
              <a:t>Health promotion using community approach: Smoking  </a:t>
            </a:r>
          </a:p>
          <a:p>
            <a:r>
              <a:rPr lang="en-US" dirty="0"/>
              <a:t>Simple tools for NCDs screening: Hypertension, Obesity</a:t>
            </a:r>
          </a:p>
          <a:p>
            <a:r>
              <a:rPr lang="en-US" dirty="0"/>
              <a:t>Mental health screening and task shifting</a:t>
            </a:r>
          </a:p>
          <a:p>
            <a:r>
              <a:rPr lang="en-US" dirty="0"/>
              <a:t>Supply chain for non-ARVs non-OI medications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7BA418D-770C-4C1B-9609-6473BC2FA8A7}"/>
              </a:ext>
            </a:extLst>
          </p:cNvPr>
          <p:cNvCxnSpPr>
            <a:cxnSpLocks/>
          </p:cNvCxnSpPr>
          <p:nvPr/>
        </p:nvCxnSpPr>
        <p:spPr>
          <a:xfrm flipV="1">
            <a:off x="92236" y="1307162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80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2236" y="1561589"/>
            <a:ext cx="8529067" cy="33944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HIV comorbidities </a:t>
            </a:r>
            <a:r>
              <a:rPr lang="en-US" dirty="0"/>
              <a:t>are manifesting in decades to come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inimize HIV associated risks by early ART </a:t>
            </a:r>
          </a:p>
          <a:p>
            <a:pPr marL="0" indent="0">
              <a:buNone/>
            </a:pPr>
            <a:r>
              <a:rPr lang="en-US" dirty="0"/>
              <a:t>  &amp; safer ARVs during maintenance period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aintain adequate nutrients &amp; physical activities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odify traditional risk factors </a:t>
            </a:r>
            <a:r>
              <a:rPr lang="en-US" dirty="0" err="1"/>
              <a:t>e.g</a:t>
            </a:r>
            <a:r>
              <a:rPr lang="en-US" dirty="0"/>
              <a:t> smoking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ental </a:t>
            </a:r>
            <a:r>
              <a:rPr lang="en-US" dirty="0" smtClean="0"/>
              <a:t>Health </a:t>
            </a:r>
            <a:r>
              <a:rPr lang="en-US" dirty="0"/>
              <a:t>is integral part for adolescent care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k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921" y="1995330"/>
            <a:ext cx="1678079" cy="2526989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1042193" y="4819249"/>
            <a:ext cx="7059614" cy="1338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</a:rPr>
              <a:t>My life</a:t>
            </a:r>
            <a:endParaRPr lang="en-US" sz="2100" dirty="0">
              <a:solidFill>
                <a:prstClr val="black"/>
              </a:solidFill>
            </a:endParaRPr>
          </a:p>
          <a:p>
            <a:pPr algn="ctr"/>
            <a:r>
              <a:rPr lang="en-US" sz="2100" dirty="0">
                <a:solidFill>
                  <a:prstClr val="black"/>
                </a:solidFill>
              </a:rPr>
              <a:t>“ For my future, I would like to have family, house, rice farm and money which I earn for a living.”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</a:rPr>
              <a:t>“I am on the promising way of hope.”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DD92152-10B4-4539-9488-536041229859}"/>
              </a:ext>
            </a:extLst>
          </p:cNvPr>
          <p:cNvCxnSpPr>
            <a:cxnSpLocks/>
          </p:cNvCxnSpPr>
          <p:nvPr/>
        </p:nvCxnSpPr>
        <p:spPr>
          <a:xfrm flipV="1">
            <a:off x="92236" y="1307162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77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206698-A62B-4796-B938-16A3CC63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Acknowledgements 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CA3756-0DE1-41F5-9E17-B5FAD9BD0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119" y="1736923"/>
            <a:ext cx="4541327" cy="435133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Research teams </a:t>
            </a:r>
          </a:p>
          <a:p>
            <a:pPr lvl="1"/>
            <a:r>
              <a:rPr lang="en-US" sz="2000" dirty="0">
                <a:solidFill>
                  <a:srgbClr val="000099"/>
                </a:solidFill>
              </a:rPr>
              <a:t>Resilience study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rgbClr val="000099"/>
                </a:solidFill>
              </a:rPr>
              <a:t>(</a:t>
            </a:r>
            <a:r>
              <a:rPr lang="en-US" sz="2000" dirty="0">
                <a:solidFill>
                  <a:srgbClr val="000099"/>
                </a:solidFill>
              </a:rPr>
              <a:t>5R01MH102151) </a:t>
            </a:r>
          </a:p>
          <a:p>
            <a:pPr lvl="1"/>
            <a:r>
              <a:rPr lang="en-US" sz="2000" dirty="0">
                <a:solidFill>
                  <a:srgbClr val="000099"/>
                </a:solidFill>
              </a:rPr>
              <a:t>Mental health (TREAT Asia)</a:t>
            </a:r>
          </a:p>
          <a:p>
            <a:pPr lvl="1"/>
            <a:r>
              <a:rPr lang="en-US" sz="2000" dirty="0">
                <a:solidFill>
                  <a:srgbClr val="000099"/>
                </a:solidFill>
              </a:rPr>
              <a:t>CAL-D team (TREAT Asia)</a:t>
            </a:r>
          </a:p>
          <a:p>
            <a:r>
              <a:rPr lang="en-US" sz="2400" b="1" dirty="0">
                <a:solidFill>
                  <a:srgbClr val="000099"/>
                </a:solidFill>
              </a:rPr>
              <a:t>Colleagues for sharing thoughts and ideas </a:t>
            </a:r>
          </a:p>
          <a:p>
            <a:pPr lvl="1"/>
            <a:r>
              <a:rPr lang="en-US" sz="2000" dirty="0">
                <a:solidFill>
                  <a:srgbClr val="000099"/>
                </a:solidFill>
              </a:rPr>
              <a:t>Steve Innes</a:t>
            </a:r>
          </a:p>
          <a:p>
            <a:pPr lvl="1"/>
            <a:r>
              <a:rPr lang="en-US" sz="2000" dirty="0">
                <a:solidFill>
                  <a:srgbClr val="000099"/>
                </a:solidFill>
              </a:rPr>
              <a:t>Stephen </a:t>
            </a:r>
            <a:r>
              <a:rPr lang="en-US" sz="2000" dirty="0" err="1">
                <a:solidFill>
                  <a:srgbClr val="000099"/>
                </a:solidFill>
              </a:rPr>
              <a:t>Arpadi</a:t>
            </a:r>
            <a:endParaRPr lang="en-US" sz="2000" dirty="0">
              <a:solidFill>
                <a:srgbClr val="000099"/>
              </a:solidFill>
            </a:endParaRPr>
          </a:p>
          <a:p>
            <a:pPr lvl="1"/>
            <a:r>
              <a:rPr lang="en-US" sz="2000" dirty="0" err="1">
                <a:solidFill>
                  <a:srgbClr val="000099"/>
                </a:solidFill>
              </a:rPr>
              <a:t>Tavitiya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Sudjaritrak</a:t>
            </a:r>
            <a:endParaRPr lang="en-US" sz="2000" dirty="0">
              <a:solidFill>
                <a:srgbClr val="000099"/>
              </a:solidFill>
            </a:endParaRPr>
          </a:p>
          <a:p>
            <a:pPr lvl="1"/>
            <a:r>
              <a:rPr lang="en-US" sz="2000" dirty="0" err="1">
                <a:solidFill>
                  <a:srgbClr val="000099"/>
                </a:solidFill>
              </a:rPr>
              <a:t>Chutima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Saisangcheon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</a:p>
          <a:p>
            <a:pPr lvl="1"/>
            <a:r>
              <a:rPr lang="en-US" sz="2000" dirty="0" err="1">
                <a:solidFill>
                  <a:srgbClr val="000099"/>
                </a:solidFill>
              </a:rPr>
              <a:t>Mutsa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Bwaka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Dangaremibizi</a:t>
            </a:r>
            <a:endParaRPr lang="en-US" sz="2000" dirty="0">
              <a:solidFill>
                <a:srgbClr val="000099"/>
              </a:solidFill>
            </a:endParaRPr>
          </a:p>
          <a:p>
            <a:pPr lvl="1"/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4A935C5-6025-44CA-978A-8F9618CD6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907D3A-5E1D-45D5-80A8-826BEFA17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57" y="1746235"/>
            <a:ext cx="925730" cy="923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9AF78D3-0882-4295-AA3A-207462751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97" y="1690689"/>
            <a:ext cx="925730" cy="925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DEC032-DF62-4411-B8D3-CC80545D04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50" y="3583207"/>
            <a:ext cx="3513400" cy="2392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B32889-AD60-443F-AB2A-E7474C49762D}"/>
              </a:ext>
            </a:extLst>
          </p:cNvPr>
          <p:cNvSpPr txBox="1"/>
          <p:nvPr/>
        </p:nvSpPr>
        <p:spPr>
          <a:xfrm>
            <a:off x="4571999" y="2915147"/>
            <a:ext cx="425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Special thanks to children and families</a:t>
            </a:r>
          </a:p>
          <a:p>
            <a:r>
              <a:rPr lang="en-US" b="1" i="1" dirty="0"/>
              <a:t># Growing </a:t>
            </a:r>
            <a:r>
              <a:rPr lang="en-US" b="1" i="1"/>
              <a:t>positive with HIV </a:t>
            </a:r>
            <a:endParaRPr lang="th-TH" b="1" i="1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A41B5AB-6897-43E0-81BB-2E3FB8F2FFAA}"/>
              </a:ext>
            </a:extLst>
          </p:cNvPr>
          <p:cNvCxnSpPr>
            <a:cxnSpLocks/>
          </p:cNvCxnSpPr>
          <p:nvPr/>
        </p:nvCxnSpPr>
        <p:spPr>
          <a:xfrm flipV="1">
            <a:off x="92236" y="1307162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9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1" y="228987"/>
            <a:ext cx="8914764" cy="113857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Potential chronic diseases in adolescents on ART </a:t>
            </a:r>
            <a:endParaRPr lang="th-TH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9274226"/>
              </p:ext>
            </p:extLst>
          </p:nvPr>
        </p:nvGraphicFramePr>
        <p:xfrm>
          <a:off x="736898" y="1280161"/>
          <a:ext cx="7333142" cy="4579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20AB917-6DCA-46DB-91BC-0349EE2A241F}"/>
              </a:ext>
            </a:extLst>
          </p:cNvPr>
          <p:cNvCxnSpPr>
            <a:cxnSpLocks/>
          </p:cNvCxnSpPr>
          <p:nvPr/>
        </p:nvCxnSpPr>
        <p:spPr>
          <a:xfrm flipV="1">
            <a:off x="116601" y="1141466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546BEB-DAA4-4612-945B-7877E3AB3B7F}"/>
              </a:ext>
            </a:extLst>
          </p:cNvPr>
          <p:cNvSpPr txBox="1"/>
          <p:nvPr/>
        </p:nvSpPr>
        <p:spPr>
          <a:xfrm>
            <a:off x="4743834" y="3639189"/>
            <a:ext cx="1804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Cognitive Executive function 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6D8D4C-9609-468E-A02F-475D374539E6}"/>
              </a:ext>
            </a:extLst>
          </p:cNvPr>
          <p:cNvSpPr txBox="1"/>
          <p:nvPr/>
        </p:nvSpPr>
        <p:spPr>
          <a:xfrm>
            <a:off x="7321337" y="1367564"/>
            <a:ext cx="166129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Prevalence</a:t>
            </a:r>
          </a:p>
          <a:p>
            <a:r>
              <a:rPr lang="en-US" sz="2000" b="1" dirty="0"/>
              <a:t>Screening </a:t>
            </a:r>
          </a:p>
          <a:p>
            <a:r>
              <a:rPr lang="en-US" sz="2000" b="1" dirty="0"/>
              <a:t>Prevention </a:t>
            </a:r>
          </a:p>
          <a:p>
            <a:r>
              <a:rPr lang="en-US" sz="2000" b="1" dirty="0"/>
              <a:t>Management 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16398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CDDA4B-87DD-4638-B3ED-D0AD189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8" y="137975"/>
            <a:ext cx="903709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Atherosclerosis Vascular Diseases risks</a:t>
            </a:r>
            <a:endParaRPr lang="th-TH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82E887B-1C34-41DF-9491-5B61BC646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495726"/>
              </p:ext>
            </p:extLst>
          </p:nvPr>
        </p:nvGraphicFramePr>
        <p:xfrm>
          <a:off x="235146" y="2530564"/>
          <a:ext cx="8256812" cy="314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DD50FF-6535-4035-B756-707E569425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3"/>
          <a:stretch/>
        </p:blipFill>
        <p:spPr>
          <a:xfrm>
            <a:off x="8097667" y="265113"/>
            <a:ext cx="788583" cy="7120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B622544-1C4A-4BB1-B795-DBE09A7EB2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2"/>
          <a:stretch/>
        </p:blipFill>
        <p:spPr>
          <a:xfrm>
            <a:off x="8204433" y="1284484"/>
            <a:ext cx="796887" cy="7173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2F0F5E-8766-4BEE-B518-72A2B36064B2}"/>
              </a:ext>
            </a:extLst>
          </p:cNvPr>
          <p:cNvSpPr txBox="1"/>
          <p:nvPr/>
        </p:nvSpPr>
        <p:spPr>
          <a:xfrm>
            <a:off x="63455" y="1273078"/>
            <a:ext cx="7967613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2.2 times risk of AVD among HIV-infected individuals</a:t>
            </a:r>
            <a:r>
              <a:rPr lang="en-US" sz="2800" baseline="30000" dirty="0"/>
              <a:t>1</a:t>
            </a:r>
          </a:p>
          <a:p>
            <a:pPr algn="ctr"/>
            <a:r>
              <a:rPr lang="en-US" sz="2800" dirty="0"/>
              <a:t>Crude rate 62 per 10,000 person years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03F9E6-F39D-4C95-A2D9-D636E74D71A9}"/>
              </a:ext>
            </a:extLst>
          </p:cNvPr>
          <p:cNvSpPr txBox="1"/>
          <p:nvPr/>
        </p:nvSpPr>
        <p:spPr>
          <a:xfrm>
            <a:off x="5114196" y="5704362"/>
            <a:ext cx="337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Shah ASV.  Circulation 2018.</a:t>
            </a:r>
          </a:p>
          <a:p>
            <a:r>
              <a:rPr lang="en-US" sz="1200" dirty="0"/>
              <a:t>2Hanna DB. Clin Infect Dis 2016:63:249-56.</a:t>
            </a:r>
          </a:p>
          <a:p>
            <a:r>
              <a:rPr lang="en-US" sz="1200" dirty="0"/>
              <a:t>3Partel K. Circulation. 2014;129:1204-1212.</a:t>
            </a:r>
            <a:endParaRPr lang="th-TH" sz="1200" dirty="0"/>
          </a:p>
          <a:p>
            <a:endParaRPr lang="th-TH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FE9A95C-CF9C-427F-9E5F-1D2EF42D7DC9}"/>
              </a:ext>
            </a:extLst>
          </p:cNvPr>
          <p:cNvCxnSpPr>
            <a:cxnSpLocks/>
          </p:cNvCxnSpPr>
          <p:nvPr/>
        </p:nvCxnSpPr>
        <p:spPr>
          <a:xfrm flipV="1">
            <a:off x="137588" y="1104311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BCDB52-A4F9-4B32-9A7F-75F100D7B935}"/>
              </a:ext>
            </a:extLst>
          </p:cNvPr>
          <p:cNvSpPr txBox="1"/>
          <p:nvPr/>
        </p:nvSpPr>
        <p:spPr>
          <a:xfrm>
            <a:off x="137588" y="5045803"/>
            <a:ext cx="4778712" cy="101566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Increase common carotid artery intimal thickness among HIV infected individuals</a:t>
            </a:r>
          </a:p>
          <a:p>
            <a:pPr algn="ctr"/>
            <a:r>
              <a:rPr lang="en-US" sz="2000" dirty="0"/>
              <a:t>age 6-29 years</a:t>
            </a:r>
            <a:r>
              <a:rPr lang="en-US" sz="20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735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9BF761-5A1B-401A-AD20-9A186D92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09" y="374441"/>
            <a:ext cx="8378512" cy="9941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AVDs Risk Reduction 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76EC561-CE30-49AC-9F90-925C22524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89" y="1497830"/>
            <a:ext cx="1515672" cy="1515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14DCCA-C452-4333-9484-748FEAE5A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7" y="4004649"/>
            <a:ext cx="1596258" cy="1301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C0B9D5-E0A5-4E78-A451-CD12C3E8B587}"/>
              </a:ext>
            </a:extLst>
          </p:cNvPr>
          <p:cNvSpPr txBox="1"/>
          <p:nvPr/>
        </p:nvSpPr>
        <p:spPr>
          <a:xfrm>
            <a:off x="2935023" y="3013502"/>
            <a:ext cx="1596259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/>
              <a:t>No smoking</a:t>
            </a:r>
            <a:endParaRPr lang="th-TH" sz="21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209747-D3B0-40D0-AE8A-F81F57301F43}"/>
              </a:ext>
            </a:extLst>
          </p:cNvPr>
          <p:cNvSpPr txBox="1"/>
          <p:nvPr/>
        </p:nvSpPr>
        <p:spPr>
          <a:xfrm>
            <a:off x="2456196" y="5490914"/>
            <a:ext cx="2140169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Exercise </a:t>
            </a:r>
          </a:p>
          <a:p>
            <a:r>
              <a:rPr lang="en-US" sz="2100" b="1" dirty="0"/>
              <a:t>Diet modification </a:t>
            </a:r>
            <a:endParaRPr lang="th-TH" sz="21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2855BDB-3DE9-45EA-818E-D8344D66AC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9" r="50482"/>
          <a:stretch/>
        </p:blipFill>
        <p:spPr>
          <a:xfrm>
            <a:off x="538007" y="1417563"/>
            <a:ext cx="1413531" cy="1541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DB3A01-961E-496D-A43E-BF1FB0ABBDFE}"/>
              </a:ext>
            </a:extLst>
          </p:cNvPr>
          <p:cNvSpPr txBox="1"/>
          <p:nvPr/>
        </p:nvSpPr>
        <p:spPr>
          <a:xfrm>
            <a:off x="74707" y="3035153"/>
            <a:ext cx="2464501" cy="969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Antiretroviral drugs </a:t>
            </a:r>
            <a:r>
              <a:rPr lang="en-US" sz="1800" dirty="0"/>
              <a:t>Early treatment </a:t>
            </a:r>
          </a:p>
          <a:p>
            <a:pPr algn="ctr"/>
            <a:r>
              <a:rPr lang="en-US" sz="1800" dirty="0"/>
              <a:t>Substitute to safer drugs </a:t>
            </a:r>
            <a:endParaRPr lang="th-TH" sz="21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300F6A-BF95-42DF-9A40-4083D5232C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2" t="20490"/>
          <a:stretch/>
        </p:blipFill>
        <p:spPr>
          <a:xfrm>
            <a:off x="5867626" y="1483450"/>
            <a:ext cx="1311824" cy="14910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125220D-5A61-4FEF-8698-81C695AFE1C9}"/>
              </a:ext>
            </a:extLst>
          </p:cNvPr>
          <p:cNvSpPr txBox="1"/>
          <p:nvPr/>
        </p:nvSpPr>
        <p:spPr>
          <a:xfrm>
            <a:off x="5067990" y="3191288"/>
            <a:ext cx="3060042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Pharmacotherapy: statins </a:t>
            </a:r>
            <a:endParaRPr lang="th-TH" sz="21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E1CF8CA-5789-42E3-BD67-4F6BA10C6324}"/>
              </a:ext>
            </a:extLst>
          </p:cNvPr>
          <p:cNvSpPr txBox="1"/>
          <p:nvPr/>
        </p:nvSpPr>
        <p:spPr>
          <a:xfrm>
            <a:off x="4679064" y="3833932"/>
            <a:ext cx="4404757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b="1" dirty="0"/>
              <a:t>P1063: </a:t>
            </a:r>
            <a:r>
              <a:rPr lang="en-US" sz="1800" b="1" i="1" dirty="0"/>
              <a:t>Atorvastatin 10 </a:t>
            </a:r>
            <a:r>
              <a:rPr lang="en-US" b="1" i="1" dirty="0"/>
              <a:t>mg </a:t>
            </a:r>
            <a:r>
              <a:rPr lang="en-US" dirty="0"/>
              <a:t>among children 10-24 years  if </a:t>
            </a:r>
            <a:r>
              <a:rPr lang="en-US" sz="1800" dirty="0"/>
              <a:t>LDL &gt; 130 mg/dl.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63% had LDL &lt; 110 mg/dl or decline &gt;30% at 4 weeks of treatment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Limited data in adolescents with HIV</a:t>
            </a:r>
          </a:p>
          <a:p>
            <a:r>
              <a:rPr lang="en-US" dirty="0"/>
              <a:t>     especially on long term health impact </a:t>
            </a:r>
            <a:endParaRPr lang="en-US" sz="21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AF679B7-28E3-496F-A376-6AEBDAE69403}"/>
              </a:ext>
            </a:extLst>
          </p:cNvPr>
          <p:cNvSpPr txBox="1"/>
          <p:nvPr/>
        </p:nvSpPr>
        <p:spPr>
          <a:xfrm>
            <a:off x="74707" y="4173431"/>
            <a:ext cx="2464501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Boosted PI increase risk of dyslipidemia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Integrase inhibitors has less effect. </a:t>
            </a:r>
            <a:r>
              <a:rPr lang="en-US" sz="1800" dirty="0"/>
              <a:t> </a:t>
            </a:r>
            <a:endParaRPr lang="th-TH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D967B0F-0940-4558-9918-9CD3CB610670}"/>
              </a:ext>
            </a:extLst>
          </p:cNvPr>
          <p:cNvSpPr txBox="1"/>
          <p:nvPr/>
        </p:nvSpPr>
        <p:spPr>
          <a:xfrm>
            <a:off x="5102293" y="5703095"/>
            <a:ext cx="37960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Innes S. </a:t>
            </a:r>
            <a:r>
              <a:rPr lang="en-US" sz="1350" dirty="0" err="1"/>
              <a:t>Curr</a:t>
            </a:r>
            <a:r>
              <a:rPr lang="en-US" sz="1350" dirty="0"/>
              <a:t> </a:t>
            </a:r>
            <a:r>
              <a:rPr lang="en-US" sz="1350" dirty="0" err="1"/>
              <a:t>opin</a:t>
            </a:r>
            <a:r>
              <a:rPr lang="en-US" sz="1350" dirty="0"/>
              <a:t> HIV AIDS 2018;13:187-95</a:t>
            </a:r>
          </a:p>
          <a:p>
            <a:r>
              <a:rPr lang="en-US" sz="1350" dirty="0"/>
              <a:t>Melvin AJ. </a:t>
            </a:r>
            <a:r>
              <a:rPr lang="en-US" sz="1350" dirty="0" err="1"/>
              <a:t>Pediatr</a:t>
            </a:r>
            <a:r>
              <a:rPr lang="en-US" sz="1350" dirty="0"/>
              <a:t> Infect Dis J 2017; 36:53-60</a:t>
            </a:r>
            <a:endParaRPr lang="th-TH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F39B8FD-9DE3-4F07-8600-4F99A7B05630}"/>
              </a:ext>
            </a:extLst>
          </p:cNvPr>
          <p:cNvCxnSpPr>
            <a:cxnSpLocks/>
          </p:cNvCxnSpPr>
          <p:nvPr/>
        </p:nvCxnSpPr>
        <p:spPr>
          <a:xfrm flipV="1">
            <a:off x="116601" y="1141466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15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DDF77-3063-4340-B22B-6E8CDF57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67" y="217762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Bone Health: Optimizing bone mass  </a:t>
            </a:r>
            <a:endParaRPr lang="th-TH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73B7754-6258-4BB6-94CE-3FE73FE4CE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63461"/>
              </p:ext>
            </p:extLst>
          </p:nvPr>
        </p:nvGraphicFramePr>
        <p:xfrm>
          <a:off x="3829144" y="1445973"/>
          <a:ext cx="5238527" cy="310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5E4FB7-2F47-46DD-847D-F3E945B81641}"/>
              </a:ext>
            </a:extLst>
          </p:cNvPr>
          <p:cNvSpPr txBox="1"/>
          <p:nvPr/>
        </p:nvSpPr>
        <p:spPr>
          <a:xfrm>
            <a:off x="5986575" y="6013149"/>
            <a:ext cx="51193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Osteoporos</a:t>
            </a:r>
            <a:r>
              <a:rPr lang="en-US" sz="1500" dirty="0"/>
              <a:t> Int 2016:27:1281-1386</a:t>
            </a:r>
            <a:endParaRPr lang="th-TH" sz="150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D024598D-EE55-45AC-BE94-D4148F4AD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288" y="1977233"/>
            <a:ext cx="3663447" cy="2959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64AE51-8D0F-4E77-B16C-A3FB20ED52F3}"/>
              </a:ext>
            </a:extLst>
          </p:cNvPr>
          <p:cNvSpPr txBox="1"/>
          <p:nvPr/>
        </p:nvSpPr>
        <p:spPr>
          <a:xfrm>
            <a:off x="61369" y="5232275"/>
            <a:ext cx="5719603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40% of bone mineral content acquired during puberty</a:t>
            </a:r>
          </a:p>
          <a:p>
            <a:pPr algn="ctr"/>
            <a:r>
              <a:rPr lang="en-US" dirty="0"/>
              <a:t>@ age 13-14 years PLUS 4 years surrounding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07C233-5EAA-42AC-892F-0D52AC8C4CDC}"/>
              </a:ext>
            </a:extLst>
          </p:cNvPr>
          <p:cNvSpPr txBox="1"/>
          <p:nvPr/>
        </p:nvSpPr>
        <p:spPr>
          <a:xfrm>
            <a:off x="472542" y="1847211"/>
            <a:ext cx="2608188" cy="4848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BC70007-8EA1-444E-BA9D-EED30F7BB7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25861" r="22970" b="1074"/>
          <a:stretch/>
        </p:blipFill>
        <p:spPr>
          <a:xfrm>
            <a:off x="5836586" y="2183375"/>
            <a:ext cx="1011826" cy="14053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7689F81-B489-4336-B430-6BB25E912257}"/>
              </a:ext>
            </a:extLst>
          </p:cNvPr>
          <p:cNvCxnSpPr>
            <a:cxnSpLocks/>
          </p:cNvCxnSpPr>
          <p:nvPr/>
        </p:nvCxnSpPr>
        <p:spPr>
          <a:xfrm flipV="1">
            <a:off x="116601" y="1141466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8AB2B63-19A4-4474-808C-F5DACF6B9D33}"/>
              </a:ext>
            </a:extLst>
          </p:cNvPr>
          <p:cNvSpPr/>
          <p:nvPr/>
        </p:nvSpPr>
        <p:spPr>
          <a:xfrm>
            <a:off x="3464670" y="4724819"/>
            <a:ext cx="560300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RDA: Calcium intake 1300 mg/day Vitamin D 600 IU/day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07190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05E382-39AE-40B4-8E7D-61FC0552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13" y="12624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Bone health: HIV adolescents</a:t>
            </a:r>
            <a:endParaRPr lang="th-TH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EBB7466-E773-4686-AB69-1035709C1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293979"/>
              </p:ext>
            </p:extLst>
          </p:nvPr>
        </p:nvGraphicFramePr>
        <p:xfrm>
          <a:off x="4032419" y="1522824"/>
          <a:ext cx="5007255" cy="2606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8593">
                  <a:extLst>
                    <a:ext uri="{9D8B030D-6E8A-4147-A177-3AD203B41FA5}">
                      <a16:colId xmlns="" xmlns:a16="http://schemas.microsoft.com/office/drawing/2014/main" val="2823607414"/>
                    </a:ext>
                  </a:extLst>
                </a:gridCol>
                <a:gridCol w="940844">
                  <a:extLst>
                    <a:ext uri="{9D8B030D-6E8A-4147-A177-3AD203B41FA5}">
                      <a16:colId xmlns="" xmlns:a16="http://schemas.microsoft.com/office/drawing/2014/main" val="2408406804"/>
                    </a:ext>
                  </a:extLst>
                </a:gridCol>
                <a:gridCol w="924355">
                  <a:extLst>
                    <a:ext uri="{9D8B030D-6E8A-4147-A177-3AD203B41FA5}">
                      <a16:colId xmlns="" xmlns:a16="http://schemas.microsoft.com/office/drawing/2014/main" val="3144767575"/>
                    </a:ext>
                  </a:extLst>
                </a:gridCol>
                <a:gridCol w="1753463">
                  <a:extLst>
                    <a:ext uri="{9D8B030D-6E8A-4147-A177-3AD203B41FA5}">
                      <a16:colId xmlns="" xmlns:a16="http://schemas.microsoft.com/office/drawing/2014/main" val="89172955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PHACS</a:t>
                      </a:r>
                      <a:r>
                        <a:rPr lang="en-US" sz="1800" baseline="30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Thai</a:t>
                      </a:r>
                      <a:r>
                        <a:rPr lang="en-US" sz="1800" baseline="30000" dirty="0"/>
                        <a:t>3</a:t>
                      </a:r>
                      <a:endParaRPr lang="th-TH" sz="18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South Africa</a:t>
                      </a:r>
                      <a:r>
                        <a:rPr lang="en-US" sz="1800" baseline="30000" dirty="0"/>
                        <a:t>4</a:t>
                      </a:r>
                      <a:endParaRPr lang="th-TH" sz="1800" baseline="30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6885253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h-TH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73921883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N=426</a:t>
                      </a:r>
                      <a:endParaRPr lang="th-TH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N=166</a:t>
                      </a:r>
                      <a:endParaRPr lang="th-TH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N=220</a:t>
                      </a:r>
                      <a:endParaRPr lang="th-TH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98064088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Age (years)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16-24 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14-18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5-9 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7602845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Calcium </a:t>
                      </a:r>
                    </a:p>
                    <a:p>
                      <a:r>
                        <a:rPr lang="en-US" sz="1800" dirty="0"/>
                        <a:t>intake(mg/d)</a:t>
                      </a:r>
                      <a:endParaRPr lang="th-TH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713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99% </a:t>
                      </a:r>
                    </a:p>
                    <a:p>
                      <a:pPr algn="ctr"/>
                      <a:r>
                        <a:rPr lang="en-US" sz="1800" dirty="0"/>
                        <a:t>inadequate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29168771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Low 25-OHD</a:t>
                      </a:r>
                    </a:p>
                    <a:p>
                      <a:r>
                        <a:rPr lang="en-US" sz="1800" dirty="0"/>
                        <a:t>(&lt;20 mg/dL)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42%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22%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N/A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9284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52EA11-18C6-4929-9C03-00946FA2C965}"/>
              </a:ext>
            </a:extLst>
          </p:cNvPr>
          <p:cNvSpPr txBox="1"/>
          <p:nvPr/>
        </p:nvSpPr>
        <p:spPr>
          <a:xfrm>
            <a:off x="5148871" y="5480493"/>
            <a:ext cx="3995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aseline="30000" dirty="0"/>
              <a:t>1</a:t>
            </a:r>
            <a:r>
              <a:rPr lang="en-US" sz="1350" dirty="0"/>
              <a:t>Sudjaritrak T, </a:t>
            </a:r>
            <a:r>
              <a:rPr lang="en-US" sz="1350" dirty="0" err="1"/>
              <a:t>Puthanakit</a:t>
            </a:r>
            <a:r>
              <a:rPr lang="en-US" sz="1350" dirty="0"/>
              <a:t> T. HIV med 2017.18:235-44.</a:t>
            </a:r>
          </a:p>
          <a:p>
            <a:r>
              <a:rPr lang="en-US" sz="1350" baseline="30000" dirty="0"/>
              <a:t>2</a:t>
            </a:r>
            <a:r>
              <a:rPr lang="en-US" sz="1350" dirty="0"/>
              <a:t>Jacobson D. JAIDS 2017:76:33-42. </a:t>
            </a:r>
          </a:p>
          <a:p>
            <a:r>
              <a:rPr lang="en-US" sz="1200" baseline="30000" dirty="0"/>
              <a:t>3</a:t>
            </a:r>
            <a:r>
              <a:rPr lang="en-US" sz="1350" dirty="0"/>
              <a:t>Sudjaritrak T. IAS 2017 abstract# MOAB02   </a:t>
            </a:r>
          </a:p>
          <a:p>
            <a:r>
              <a:rPr lang="en-US" sz="1350" baseline="30000" dirty="0"/>
              <a:t>4</a:t>
            </a:r>
            <a:r>
              <a:rPr lang="en-US" sz="1350" dirty="0"/>
              <a:t>Shiau S. J </a:t>
            </a:r>
            <a:r>
              <a:rPr lang="en-US" sz="1350" dirty="0" err="1"/>
              <a:t>Pediatr</a:t>
            </a:r>
            <a:r>
              <a:rPr lang="en-US" sz="1350" dirty="0"/>
              <a:t> Gastroenterol Nut 2017;65:332-7.  </a:t>
            </a:r>
            <a:endParaRPr lang="th-TH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8D370B-12B1-4235-A252-049D7B831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21463"/>
          <a:stretch/>
        </p:blipFill>
        <p:spPr>
          <a:xfrm>
            <a:off x="5509129" y="1863519"/>
            <a:ext cx="513260" cy="299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D36F54-C812-4DCC-B1C5-377C91389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34" y="1876058"/>
            <a:ext cx="513261" cy="299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7498750-2117-46EA-9E40-B808B5108E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46" y="1863518"/>
            <a:ext cx="513261" cy="29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F5F4CB-36DE-4DEC-B803-826DD44A6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18" y="2241473"/>
            <a:ext cx="3646161" cy="2768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FE8974-C474-43FC-AB42-74BE9B04112A}"/>
              </a:ext>
            </a:extLst>
          </p:cNvPr>
          <p:cNvSpPr txBox="1"/>
          <p:nvPr/>
        </p:nvSpPr>
        <p:spPr>
          <a:xfrm>
            <a:off x="240850" y="1509495"/>
            <a:ext cx="358409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/>
              <a:t>1</a:t>
            </a:r>
            <a:r>
              <a:rPr lang="en-US" sz="2000" b="1" dirty="0"/>
              <a:t>Bone mineral density </a:t>
            </a:r>
          </a:p>
          <a:p>
            <a:pPr algn="ctr"/>
            <a:r>
              <a:rPr lang="en-US" sz="2000" b="1" dirty="0"/>
              <a:t>BMD Z-score &lt; -2 (osteopenia)</a:t>
            </a:r>
            <a:endParaRPr lang="th-TH" sz="20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4572828-17F5-40F3-A4A4-420F9EC7663A}"/>
              </a:ext>
            </a:extLst>
          </p:cNvPr>
          <p:cNvCxnSpPr>
            <a:cxnSpLocks/>
          </p:cNvCxnSpPr>
          <p:nvPr/>
        </p:nvCxnSpPr>
        <p:spPr>
          <a:xfrm flipV="1">
            <a:off x="92236" y="1278834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>
            <a:extLst>
              <a:ext uri="{FF2B5EF4-FFF2-40B4-BE49-F238E27FC236}">
                <a16:creationId xmlns="" xmlns:a16="http://schemas.microsoft.com/office/drawing/2014/main" id="{A88F81B8-15EB-4B90-895E-E93CBA4C0E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29360"/>
          <a:stretch/>
        </p:blipFill>
        <p:spPr>
          <a:xfrm>
            <a:off x="264085" y="5136596"/>
            <a:ext cx="2095500" cy="119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3C18CD4-709B-4132-BEA1-DCD1EAE28B5F}"/>
              </a:ext>
            </a:extLst>
          </p:cNvPr>
          <p:cNvSpPr/>
          <p:nvPr/>
        </p:nvSpPr>
        <p:spPr>
          <a:xfrm>
            <a:off x="2359585" y="5362377"/>
            <a:ext cx="2304411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Dual Energy X-ray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Absorptiometry (DXA)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D2DF8BC-7ED7-4DE7-9CA4-B5275D8E9B8B}"/>
              </a:ext>
            </a:extLst>
          </p:cNvPr>
          <p:cNvSpPr/>
          <p:nvPr/>
        </p:nvSpPr>
        <p:spPr>
          <a:xfrm>
            <a:off x="3957302" y="4237789"/>
            <a:ext cx="5082372" cy="338554"/>
          </a:xfrm>
          <a:prstGeom prst="rect">
            <a:avLst/>
          </a:prstGeom>
          <a:noFill/>
          <a:ln w="57150">
            <a:solidFill>
              <a:srgbClr val="B256AE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*RDA: Calcium intake 1300 mg/day Vitamin D 600 IU/day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293428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05E382-39AE-40B4-8E7D-61FC0552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29" y="208665"/>
            <a:ext cx="851535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Calcium and vitamin D supplement</a:t>
            </a:r>
            <a:endParaRPr lang="th-TH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EBB7466-E773-4686-AB69-1035709C1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158987"/>
              </p:ext>
            </p:extLst>
          </p:nvPr>
        </p:nvGraphicFramePr>
        <p:xfrm>
          <a:off x="261032" y="1534228"/>
          <a:ext cx="8690039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290">
                  <a:extLst>
                    <a:ext uri="{9D8B030D-6E8A-4147-A177-3AD203B41FA5}">
                      <a16:colId xmlns="" xmlns:a16="http://schemas.microsoft.com/office/drawing/2014/main" val="2823607414"/>
                    </a:ext>
                  </a:extLst>
                </a:gridCol>
                <a:gridCol w="2158428">
                  <a:extLst>
                    <a:ext uri="{9D8B030D-6E8A-4147-A177-3AD203B41FA5}">
                      <a16:colId xmlns="" xmlns:a16="http://schemas.microsoft.com/office/drawing/2014/main" val="2408406804"/>
                    </a:ext>
                  </a:extLst>
                </a:gridCol>
                <a:gridCol w="2053884">
                  <a:extLst>
                    <a:ext uri="{9D8B030D-6E8A-4147-A177-3AD203B41FA5}">
                      <a16:colId xmlns="" xmlns:a16="http://schemas.microsoft.com/office/drawing/2014/main" val="3144767575"/>
                    </a:ext>
                  </a:extLst>
                </a:gridCol>
                <a:gridCol w="2378437">
                  <a:extLst>
                    <a:ext uri="{9D8B030D-6E8A-4147-A177-3AD203B41FA5}">
                      <a16:colId xmlns="" xmlns:a16="http://schemas.microsoft.com/office/drawing/2014/main" val="89172955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ATN109</a:t>
                      </a:r>
                    </a:p>
                    <a:p>
                      <a:pPr algn="ctr"/>
                      <a:r>
                        <a:rPr lang="en-US" sz="1800" dirty="0"/>
                        <a:t>(N= 214 )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Thai</a:t>
                      </a:r>
                    </a:p>
                    <a:p>
                      <a:pPr algn="ctr"/>
                      <a:r>
                        <a:rPr lang="en-US" sz="1800" dirty="0"/>
                        <a:t>(N=24)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Thai CAL-D </a:t>
                      </a:r>
                    </a:p>
                    <a:p>
                      <a:pPr algn="ctr"/>
                      <a:r>
                        <a:rPr lang="en-US" sz="1800" dirty="0"/>
                        <a:t> (n=67)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6885253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Age (years)</a:t>
                      </a:r>
                      <a:endParaRPr lang="th-TH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 (16-24)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 (13-15)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 (14-18)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739218832"/>
                  </a:ext>
                </a:extLst>
              </a:tr>
              <a:tr h="352438">
                <a:tc>
                  <a:txBody>
                    <a:bodyPr/>
                    <a:lstStyle/>
                    <a:p>
                      <a:r>
                        <a:rPr lang="en-US" sz="1800" b="1" dirty="0"/>
                        <a:t>Baseline characteristics</a:t>
                      </a:r>
                      <a:endParaRPr lang="th-TH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TDF </a:t>
                      </a:r>
                      <a:r>
                        <a:rPr lang="en-US" sz="1800" dirty="0" err="1"/>
                        <a:t>cART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 (62% low 25-OHD)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Mean </a:t>
                      </a:r>
                    </a:p>
                    <a:p>
                      <a:pPr algn="ctr"/>
                      <a:r>
                        <a:rPr lang="en-US" sz="1800" dirty="0"/>
                        <a:t>BMD Z-score -2.6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BMD Z-score &lt;-2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76028451"/>
                  </a:ext>
                </a:extLst>
              </a:tr>
              <a:tr h="1157141">
                <a:tc>
                  <a:txBody>
                    <a:bodyPr/>
                    <a:lstStyle/>
                    <a:p>
                      <a:r>
                        <a:rPr lang="en-US" sz="1800" b="1" dirty="0"/>
                        <a:t>Supplement </a:t>
                      </a:r>
                    </a:p>
                    <a:p>
                      <a:r>
                        <a:rPr lang="en-US" sz="1800" b="1" dirty="0"/>
                        <a:t>calcium/vitamin D </a:t>
                      </a:r>
                      <a:endParaRPr lang="th-TH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 162 mg</a:t>
                      </a:r>
                    </a:p>
                    <a:p>
                      <a:pPr algn="ctr"/>
                      <a:r>
                        <a:rPr lang="en-US" sz="1800" dirty="0" err="1"/>
                        <a:t>Vit</a:t>
                      </a:r>
                      <a:r>
                        <a:rPr lang="en-US" sz="1800"/>
                        <a:t> </a:t>
                      </a:r>
                      <a:r>
                        <a:rPr lang="en-US" sz="1800" smtClean="0"/>
                        <a:t>D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400 </a:t>
                      </a:r>
                      <a:r>
                        <a:rPr lang="en-US" sz="1800" dirty="0"/>
                        <a:t>IU)</a:t>
                      </a:r>
                    </a:p>
                    <a:p>
                      <a:pPr algn="ctr"/>
                      <a:r>
                        <a:rPr lang="en-US" sz="1800" b="1" dirty="0"/>
                        <a:t>+ D3 50,000 IU/mo.</a:t>
                      </a:r>
                    </a:p>
                    <a:p>
                      <a:pPr algn="ctr"/>
                      <a:r>
                        <a:rPr lang="en-US" sz="1800" b="0" dirty="0"/>
                        <a:t>for 1 year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 1200 mg/</a:t>
                      </a:r>
                    </a:p>
                    <a:p>
                      <a:pPr algn="ctr"/>
                      <a:r>
                        <a:rPr lang="en-US" sz="1800" dirty="0"/>
                        <a:t>Vit D2 400 IU daily </a:t>
                      </a:r>
                    </a:p>
                    <a:p>
                      <a:pPr algn="ctr"/>
                      <a:r>
                        <a:rPr lang="en-US" sz="1800" dirty="0"/>
                        <a:t>for 6 months </a:t>
                      </a:r>
                      <a:endParaRPr lang="th-TH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 1200 mg/</a:t>
                      </a:r>
                    </a:p>
                    <a:p>
                      <a:pPr algn="ctr"/>
                      <a:r>
                        <a:rPr lang="en-US" sz="1800" dirty="0"/>
                        <a:t>Vit D2 400 IU for 1 year </a:t>
                      </a:r>
                    </a:p>
                    <a:p>
                      <a:pPr algn="ctr"/>
                      <a:r>
                        <a:rPr lang="en-US" sz="1800" b="1" dirty="0"/>
                        <a:t>+ D2 20,000 IU weekly (high dose)</a:t>
                      </a:r>
                      <a:endParaRPr lang="th-TH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7946706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b="1" dirty="0"/>
                        <a:t>Bone mineral density outcome</a:t>
                      </a:r>
                      <a:endParaRPr lang="th-TH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Increase BMD </a:t>
                      </a:r>
                    </a:p>
                    <a:p>
                      <a:pPr algn="ctr"/>
                      <a:r>
                        <a:rPr lang="en-US" sz="1800" dirty="0"/>
                        <a:t>+1.1%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BMD Z-score increased from </a:t>
                      </a:r>
                    </a:p>
                    <a:p>
                      <a:pPr algn="ctr"/>
                      <a:r>
                        <a:rPr lang="en-US" sz="1800" b="1" dirty="0"/>
                        <a:t>-2.6 to -1.7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BMD Z-score </a:t>
                      </a:r>
                    </a:p>
                    <a:p>
                      <a:pPr algn="ctr"/>
                      <a:r>
                        <a:rPr lang="en-US" sz="1800" b="1" dirty="0"/>
                        <a:t>+0.49 (normal dose) </a:t>
                      </a:r>
                    </a:p>
                    <a:p>
                      <a:pPr algn="ctr"/>
                      <a:r>
                        <a:rPr lang="en-US" sz="1800" b="1" dirty="0"/>
                        <a:t>+0.74 (high dose)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5974832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F435D6-6769-470F-92E5-E8980C831F8F}"/>
              </a:ext>
            </a:extLst>
          </p:cNvPr>
          <p:cNvSpPr txBox="1"/>
          <p:nvPr/>
        </p:nvSpPr>
        <p:spPr>
          <a:xfrm>
            <a:off x="576138" y="5707022"/>
            <a:ext cx="72324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aseline="30000" dirty="0"/>
              <a:t>1</a:t>
            </a:r>
            <a:r>
              <a:rPr lang="en-US" sz="1350" dirty="0"/>
              <a:t>Haven P. ATN </a:t>
            </a:r>
            <a:r>
              <a:rPr lang="en-US" sz="1350" dirty="0" smtClean="0"/>
              <a:t>109.Clin </a:t>
            </a:r>
            <a:r>
              <a:rPr lang="en-US" sz="1350" dirty="0"/>
              <a:t>Infect Dis 2018:66:220-8 	</a:t>
            </a:r>
          </a:p>
          <a:p>
            <a:r>
              <a:rPr lang="en-US" sz="1350" baseline="30000" dirty="0"/>
              <a:t>2</a:t>
            </a:r>
            <a:r>
              <a:rPr lang="en-US" sz="1350" dirty="0"/>
              <a:t>Puthanakit T. J Virus </a:t>
            </a:r>
            <a:r>
              <a:rPr lang="en-US" sz="1350" dirty="0" err="1"/>
              <a:t>Erad</a:t>
            </a:r>
            <a:r>
              <a:rPr lang="en-US" sz="1350" dirty="0"/>
              <a:t> 2018:4:6-11</a:t>
            </a:r>
            <a:r>
              <a:rPr lang="en-US" sz="1350" dirty="0" smtClean="0"/>
              <a:t>.</a:t>
            </a:r>
          </a:p>
          <a:p>
            <a:r>
              <a:rPr lang="en-US" sz="1200" baseline="30000" dirty="0" smtClean="0"/>
              <a:t>3</a:t>
            </a:r>
            <a:r>
              <a:rPr lang="en-US" sz="1350" dirty="0" smtClean="0"/>
              <a:t>Sudjaritrak </a:t>
            </a:r>
            <a:r>
              <a:rPr lang="en-US" sz="1350" dirty="0"/>
              <a:t>T. IAS 2017 abstract# MOAB02</a:t>
            </a:r>
            <a:endParaRPr lang="th-TH" sz="135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DD20FFA-C4A1-4D95-B6F1-596EDF919324}"/>
              </a:ext>
            </a:extLst>
          </p:cNvPr>
          <p:cNvCxnSpPr>
            <a:cxnSpLocks/>
          </p:cNvCxnSpPr>
          <p:nvPr/>
        </p:nvCxnSpPr>
        <p:spPr>
          <a:xfrm flipV="1">
            <a:off x="92236" y="1307162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C1561E-10E1-4805-ABE2-D95CDF509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73" y="112188"/>
            <a:ext cx="1071562" cy="1071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B6F58C-00A5-4F31-B5AA-872E476E8B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9"/>
          <a:stretch/>
        </p:blipFill>
        <p:spPr>
          <a:xfrm>
            <a:off x="6995965" y="533522"/>
            <a:ext cx="971308" cy="507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E6BF94-986A-4331-84D9-B63644FE0E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21463"/>
          <a:stretch/>
        </p:blipFill>
        <p:spPr>
          <a:xfrm>
            <a:off x="3935723" y="1689033"/>
            <a:ext cx="513260" cy="299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6947F27-FD7D-416B-83D7-FBCAB33944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98" y="1673164"/>
            <a:ext cx="513261" cy="299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4BCC5F-3801-4912-9441-CA11A57FA6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7" y="1639262"/>
            <a:ext cx="513261" cy="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4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B4C03C-8619-4361-8CA0-D4885FDA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Challenge in Bone Health in LMICs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84DC34A-FD8E-4E2A-BA8A-47529401D0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58787" y="1770858"/>
            <a:ext cx="20955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15858E1-1CFE-454D-9FA6-CC96DB6C9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447" y="1687590"/>
            <a:ext cx="6190228" cy="2829178"/>
          </a:xfrm>
        </p:spPr>
        <p:txBody>
          <a:bodyPr>
            <a:normAutofit/>
          </a:bodyPr>
          <a:lstStyle/>
          <a:p>
            <a:r>
              <a:rPr lang="en-US" dirty="0"/>
              <a:t>Limit access to bone densitometry scan</a:t>
            </a:r>
          </a:p>
          <a:p>
            <a:r>
              <a:rPr lang="en-US" dirty="0"/>
              <a:t>Majority of adolescents had inadequate intake of calcium and vitamin D</a:t>
            </a:r>
          </a:p>
          <a:p>
            <a:r>
              <a:rPr lang="en-US" dirty="0"/>
              <a:t>Improvement of BMD after supplement of calcium/vitamin D among adolescents with low baseline BMD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B1A849-36E8-4DBF-9AE0-55EEABBDF7F5}"/>
              </a:ext>
            </a:extLst>
          </p:cNvPr>
          <p:cNvSpPr txBox="1"/>
          <p:nvPr/>
        </p:nvSpPr>
        <p:spPr>
          <a:xfrm>
            <a:off x="51511" y="4596937"/>
            <a:ext cx="909248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Research gaps</a:t>
            </a:r>
          </a:p>
          <a:p>
            <a:pPr algn="ctr"/>
            <a:r>
              <a:rPr lang="en-US" sz="2400" dirty="0"/>
              <a:t>What are the long term effect on bone health</a:t>
            </a:r>
          </a:p>
          <a:p>
            <a:r>
              <a:rPr lang="en-US" sz="2400" dirty="0"/>
              <a:t>if give routine supplement of calcium/vitamin D during teenage years?  </a:t>
            </a:r>
          </a:p>
          <a:p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DE5894C-03FB-4399-AE18-325545697266}"/>
              </a:ext>
            </a:extLst>
          </p:cNvPr>
          <p:cNvSpPr/>
          <p:nvPr/>
        </p:nvSpPr>
        <p:spPr>
          <a:xfrm>
            <a:off x="6637071" y="3870437"/>
            <a:ext cx="2304411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Dual Energy X-ray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Absorptiometry (DXA)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5E756CF-512A-4C6E-A352-DB457626A647}"/>
              </a:ext>
            </a:extLst>
          </p:cNvPr>
          <p:cNvCxnSpPr>
            <a:cxnSpLocks/>
          </p:cNvCxnSpPr>
          <p:nvPr/>
        </p:nvCxnSpPr>
        <p:spPr>
          <a:xfrm flipV="1">
            <a:off x="92236" y="1307162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2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1378A-688F-45A4-9FD9-FD4948CC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Mental health among adolescents</a:t>
            </a:r>
            <a:r>
              <a:rPr lang="en-US" b="1" dirty="0"/>
              <a:t> </a:t>
            </a:r>
            <a:endParaRPr lang="th-TH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3889A5-D9C6-4B42-8D77-82216885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2" y="1478977"/>
            <a:ext cx="8916934" cy="4697359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Psychosocial assessments: </a:t>
            </a:r>
            <a:r>
              <a:rPr lang="en-US" sz="3200" b="1" dirty="0">
                <a:solidFill>
                  <a:srgbClr val="00B050"/>
                </a:solidFill>
              </a:rPr>
              <a:t>HEEADSSS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ome,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ducation/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mployment, </a:t>
            </a:r>
            <a:r>
              <a:rPr lang="en-US" sz="2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ctivities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rugs,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ex, </a:t>
            </a:r>
            <a:r>
              <a:rPr lang="en-US" sz="2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uicidal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afety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3200" b="1" dirty="0">
                <a:solidFill>
                  <a:srgbClr val="0070C0"/>
                </a:solidFill>
              </a:rPr>
              <a:t>Simple mental health screening tests</a:t>
            </a:r>
          </a:p>
          <a:p>
            <a:pPr lvl="1"/>
            <a:r>
              <a:rPr lang="en-US" sz="2600" dirty="0"/>
              <a:t>Children Depression Inventory (CDI)</a:t>
            </a:r>
          </a:p>
          <a:p>
            <a:pPr lvl="1"/>
            <a:r>
              <a:rPr lang="en-US" sz="2600" dirty="0"/>
              <a:t>Patient Health Questionnaire-9 (PHQ-9)</a:t>
            </a:r>
          </a:p>
          <a:p>
            <a:pPr lvl="1"/>
            <a:r>
              <a:rPr lang="en-US" sz="2600" dirty="0"/>
              <a:t>Center for </a:t>
            </a:r>
            <a:r>
              <a:rPr lang="en-US" sz="2600" dirty="0" err="1"/>
              <a:t>Epidemioological</a:t>
            </a:r>
            <a:r>
              <a:rPr lang="en-US" sz="2600" dirty="0"/>
              <a:t> study depression scale (CES-D)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Integrated mental health in HIV care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</a:rPr>
              <a:t>Screening- Diagnosis – Intervention</a:t>
            </a:r>
          </a:p>
          <a:p>
            <a:pPr marL="0" indent="0">
              <a:buNone/>
            </a:pPr>
            <a:endParaRPr lang="en-US" sz="35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2B0AEF-796F-4849-B6C0-288492A1F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52" r="43064" b="26126"/>
          <a:stretch/>
        </p:blipFill>
        <p:spPr>
          <a:xfrm>
            <a:off x="6942204" y="4953008"/>
            <a:ext cx="1698568" cy="140882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AE95A30-0AA6-45FB-8B34-C2F27AEE7A92}"/>
              </a:ext>
            </a:extLst>
          </p:cNvPr>
          <p:cNvCxnSpPr>
            <a:cxnSpLocks/>
          </p:cNvCxnSpPr>
          <p:nvPr/>
        </p:nvCxnSpPr>
        <p:spPr>
          <a:xfrm flipV="1">
            <a:off x="92236" y="1307162"/>
            <a:ext cx="8959528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AFA0EA-768A-4DE3-8BE8-0093139953E1}"/>
              </a:ext>
            </a:extLst>
          </p:cNvPr>
          <p:cNvSpPr txBox="1"/>
          <p:nvPr/>
        </p:nvSpPr>
        <p:spPr>
          <a:xfrm>
            <a:off x="6566497" y="1904992"/>
            <a:ext cx="2577503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Depressive symptoms </a:t>
            </a:r>
          </a:p>
          <a:p>
            <a:r>
              <a:rPr lang="en-US" dirty="0"/>
              <a:t>Poor appetite</a:t>
            </a:r>
          </a:p>
          <a:p>
            <a:r>
              <a:rPr lang="en-US" dirty="0"/>
              <a:t>Sleep disturbance</a:t>
            </a:r>
          </a:p>
          <a:p>
            <a:r>
              <a:rPr lang="en-US" dirty="0"/>
              <a:t>Fatigue </a:t>
            </a:r>
          </a:p>
          <a:p>
            <a:r>
              <a:rPr lang="en-US" dirty="0"/>
              <a:t>Psychomotor retardation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Suicidal ideation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Suicidal attempt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8667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2274</Words>
  <Application>Microsoft Office PowerPoint</Application>
  <PresentationFormat>On-screen Show (4:3)</PresentationFormat>
  <Paragraphs>360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Angsana New</vt:lpstr>
      <vt:lpstr>Arial</vt:lpstr>
      <vt:lpstr>Calibri</vt:lpstr>
      <vt:lpstr>Calibri Light</vt:lpstr>
      <vt:lpstr>Cordia New</vt:lpstr>
      <vt:lpstr>Roboto</vt:lpstr>
      <vt:lpstr>Office Theme</vt:lpstr>
      <vt:lpstr>Chronic Diseases in Children/Adolescents on Antiretroviral Therapy  Preparing for What is to Come </vt:lpstr>
      <vt:lpstr>Potential chronic diseases in adolescents on ART </vt:lpstr>
      <vt:lpstr>Atherosclerosis Vascular Diseases risks</vt:lpstr>
      <vt:lpstr>AVDs Risk Reduction </vt:lpstr>
      <vt:lpstr>Bone Health: Optimizing bone mass  </vt:lpstr>
      <vt:lpstr>Bone health: HIV adolescents</vt:lpstr>
      <vt:lpstr>Calcium and vitamin D supplement</vt:lpstr>
      <vt:lpstr>Challenge in Bone Health in LMICs</vt:lpstr>
      <vt:lpstr>Mental health among adolescents </vt:lpstr>
      <vt:lpstr>Mental health among adolescents </vt:lpstr>
      <vt:lpstr>Mental Health support: Zimbabwe</vt:lpstr>
      <vt:lpstr>Cognitive and Executive functions </vt:lpstr>
      <vt:lpstr>Research gaps in NCDs in LMICs</vt:lpstr>
      <vt:lpstr>How to prepare HIV &amp; NCDs Integrated care</vt:lpstr>
      <vt:lpstr>CONCLUSIONS</vt:lpstr>
      <vt:lpstr>Acknowledgements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Diseases in children and adolescents on antiretroviral therapy: preparing for what is to come</dc:title>
  <dc:creator>KKP AIM</dc:creator>
  <cp:lastModifiedBy>Saal</cp:lastModifiedBy>
  <cp:revision>92</cp:revision>
  <cp:lastPrinted>2018-07-18T03:46:01Z</cp:lastPrinted>
  <dcterms:created xsi:type="dcterms:W3CDTF">2018-06-12T02:06:04Z</dcterms:created>
  <dcterms:modified xsi:type="dcterms:W3CDTF">2018-07-24T14:56:58Z</dcterms:modified>
</cp:coreProperties>
</file>